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handoutMasterIdLst>
    <p:handoutMasterId r:id="rId22"/>
  </p:handoutMasterIdLst>
  <p:sldIdLst>
    <p:sldId id="256" r:id="rId2"/>
    <p:sldId id="259" r:id="rId3"/>
    <p:sldId id="258" r:id="rId4"/>
    <p:sldId id="326" r:id="rId5"/>
    <p:sldId id="327" r:id="rId6"/>
    <p:sldId id="328" r:id="rId7"/>
    <p:sldId id="329" r:id="rId8"/>
    <p:sldId id="330" r:id="rId9"/>
    <p:sldId id="331" r:id="rId10"/>
    <p:sldId id="332" r:id="rId11"/>
    <p:sldId id="333" r:id="rId12"/>
    <p:sldId id="334" r:id="rId13"/>
    <p:sldId id="335" r:id="rId14"/>
    <p:sldId id="337" r:id="rId15"/>
    <p:sldId id="325" r:id="rId16"/>
    <p:sldId id="340" r:id="rId17"/>
    <p:sldId id="341" r:id="rId18"/>
    <p:sldId id="342" r:id="rId19"/>
    <p:sldId id="279" r:id="rId20"/>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Myanmar Text" panose="020B0502040204020203" pitchFamily="34" charset="0"/>
      <p:regular r:id="rId29"/>
      <p:bold r:id="rId30"/>
    </p:embeddedFont>
    <p:embeddedFont>
      <p:font typeface="Myriad Pro" panose="020B0503030403020204" pitchFamily="34" charset="0"/>
      <p:regular r:id="rId31"/>
      <p:bold r:id="rId32"/>
      <p:italic r:id="rId33"/>
      <p:boldItalic r:id="rId34"/>
    </p:embeddedFont>
    <p:embeddedFont>
      <p:font typeface="Myriad Pro Light" panose="020B0603030403020204" pitchFamily="34" charset="0"/>
      <p:bold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CF"/>
    <a:srgbClr val="193159"/>
    <a:srgbClr val="5E9CAE"/>
    <a:srgbClr val="729ABD"/>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0" autoAdjust="0"/>
    <p:restoredTop sz="76553" autoAdjust="0"/>
  </p:normalViewPr>
  <p:slideViewPr>
    <p:cSldViewPr snapToGrid="0">
      <p:cViewPr varScale="1">
        <p:scale>
          <a:sx n="88" d="100"/>
          <a:sy n="88" d="100"/>
        </p:scale>
        <p:origin x="1242" y="78"/>
      </p:cViewPr>
      <p:guideLst/>
    </p:cSldViewPr>
  </p:slideViewPr>
  <p:notesTextViewPr>
    <p:cViewPr>
      <p:scale>
        <a:sx n="1" d="1"/>
        <a:sy n="1" d="1"/>
      </p:scale>
      <p:origin x="0" y="0"/>
    </p:cViewPr>
  </p:notesTextViewPr>
  <p:notesViewPr>
    <p:cSldViewPr snapToGrid="0">
      <p:cViewPr>
        <p:scale>
          <a:sx n="82" d="100"/>
          <a:sy n="82" d="100"/>
        </p:scale>
        <p:origin x="990" y="1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2CFB40-8AC3-409D-8385-BFC98C4594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6E8860E-1C6F-4B33-8891-A1623A13F6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3EF131-B304-4D89-829E-C990EDF5860E}" type="datetimeFigureOut">
              <a:rPr lang="en-GB" smtClean="0"/>
              <a:t>24/04/2019</a:t>
            </a:fld>
            <a:endParaRPr lang="en-GB"/>
          </a:p>
        </p:txBody>
      </p:sp>
      <p:sp>
        <p:nvSpPr>
          <p:cNvPr id="4" name="Footer Placeholder 3">
            <a:extLst>
              <a:ext uri="{FF2B5EF4-FFF2-40B4-BE49-F238E27FC236}">
                <a16:creationId xmlns:a16="http://schemas.microsoft.com/office/drawing/2014/main" id="{4270E970-23A9-4508-A675-A657AE5B3B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E53954D-6FB1-4DE3-A24A-B47474A53B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75AFB6-4D8E-4894-8B0A-6096D108AA8A}" type="slidenum">
              <a:rPr lang="en-GB" smtClean="0"/>
              <a:t>‹#›</a:t>
            </a:fld>
            <a:endParaRPr lang="en-GB"/>
          </a:p>
        </p:txBody>
      </p:sp>
    </p:spTree>
    <p:extLst>
      <p:ext uri="{BB962C8B-B14F-4D97-AF65-F5344CB8AC3E}">
        <p14:creationId xmlns:p14="http://schemas.microsoft.com/office/powerpoint/2010/main" val="2677596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1473" y="969794"/>
            <a:ext cx="6115050" cy="3439716"/>
          </a:xfrm>
          <a:prstGeom prst="rect">
            <a:avLst/>
          </a:prstGeom>
          <a:noFill/>
          <a:ln w="12700">
            <a:solidFill>
              <a:srgbClr val="729ABD"/>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371474" y="4719698"/>
            <a:ext cx="6115050" cy="3454508"/>
          </a:xfrm>
          <a:prstGeom prst="rect">
            <a:avLst/>
          </a:prstGeom>
          <a:ln>
            <a:solidFill>
              <a:srgbClr val="729ABD"/>
            </a:solidFill>
          </a:ln>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Box 8">
            <a:extLst>
              <a:ext uri="{FF2B5EF4-FFF2-40B4-BE49-F238E27FC236}">
                <a16:creationId xmlns:a16="http://schemas.microsoft.com/office/drawing/2014/main" id="{22E09B5A-10A3-464B-8855-E20B9B3C9242}"/>
              </a:ext>
            </a:extLst>
          </p:cNvPr>
          <p:cNvSpPr txBox="1"/>
          <p:nvPr/>
        </p:nvSpPr>
        <p:spPr>
          <a:xfrm>
            <a:off x="371473" y="351830"/>
            <a:ext cx="1973141"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PRESENTATION NOTES</a:t>
            </a:r>
          </a:p>
        </p:txBody>
      </p:sp>
      <p:sp>
        <p:nvSpPr>
          <p:cNvPr id="11" name="TextBox 10">
            <a:extLst>
              <a:ext uri="{FF2B5EF4-FFF2-40B4-BE49-F238E27FC236}">
                <a16:creationId xmlns:a16="http://schemas.microsoft.com/office/drawing/2014/main" id="{0750822C-9B37-415A-9256-DC84547B662A}"/>
              </a:ext>
            </a:extLst>
          </p:cNvPr>
          <p:cNvSpPr txBox="1"/>
          <p:nvPr/>
        </p:nvSpPr>
        <p:spPr>
          <a:xfrm>
            <a:off x="2344614" y="351830"/>
            <a:ext cx="4141909" cy="307777"/>
          </a:xfrm>
          <a:prstGeom prst="rect">
            <a:avLst/>
          </a:prstGeom>
          <a:solidFill>
            <a:srgbClr val="0072CF"/>
          </a:solidFill>
        </p:spPr>
        <p:txBody>
          <a:bodyPr wrap="square" rtlCol="0">
            <a:spAutoFit/>
          </a:bodyPr>
          <a:lstStyle/>
          <a:p>
            <a:pPr algn="r"/>
            <a:r>
              <a:rPr lang="en-GB" sz="1400" b="1" dirty="0">
                <a:solidFill>
                  <a:schemeClr val="bg1"/>
                </a:solidFill>
                <a:latin typeface="Myriad Pro" panose="020B0503030403020204" pitchFamily="34" charset="0"/>
              </a:rPr>
              <a:t>THE ROYAL AIR FORCE</a:t>
            </a:r>
          </a:p>
        </p:txBody>
      </p:sp>
      <p:sp>
        <p:nvSpPr>
          <p:cNvPr id="16" name="TextBox 15">
            <a:extLst>
              <a:ext uri="{FF2B5EF4-FFF2-40B4-BE49-F238E27FC236}">
                <a16:creationId xmlns:a16="http://schemas.microsoft.com/office/drawing/2014/main" id="{A65A52ED-5813-45A7-9711-399706552E8C}"/>
              </a:ext>
            </a:extLst>
          </p:cNvPr>
          <p:cNvSpPr txBox="1"/>
          <p:nvPr/>
        </p:nvSpPr>
        <p:spPr>
          <a:xfrm>
            <a:off x="5615353" y="8469601"/>
            <a:ext cx="871171" cy="307777"/>
          </a:xfrm>
          <a:prstGeom prst="rect">
            <a:avLst/>
          </a:prstGeom>
          <a:solidFill>
            <a:srgbClr val="0072CF"/>
          </a:solidFill>
        </p:spPr>
        <p:txBody>
          <a:bodyPr wrap="square" rtlCol="0">
            <a:spAutoFit/>
          </a:bodyPr>
          <a:lstStyle/>
          <a:p>
            <a:pPr algn="r"/>
            <a:fld id="{BED1C4E3-AC42-4897-85E2-1C0F49AF255C}" type="slidenum">
              <a:rPr lang="en-GB" sz="1400" b="1" smtClean="0">
                <a:solidFill>
                  <a:schemeClr val="bg1"/>
                </a:solidFill>
                <a:latin typeface="Myriad Pro" panose="020B0503030403020204" pitchFamily="34" charset="0"/>
              </a:rPr>
              <a:t>‹#›</a:t>
            </a:fld>
            <a:endParaRPr lang="en-GB" sz="1400" b="1" dirty="0">
              <a:solidFill>
                <a:schemeClr val="bg1"/>
              </a:solidFill>
              <a:latin typeface="Myriad Pro" panose="020B0503030403020204" pitchFamily="34" charset="0"/>
            </a:endParaRPr>
          </a:p>
        </p:txBody>
      </p:sp>
      <p:sp>
        <p:nvSpPr>
          <p:cNvPr id="17" name="TextBox 16">
            <a:extLst>
              <a:ext uri="{FF2B5EF4-FFF2-40B4-BE49-F238E27FC236}">
                <a16:creationId xmlns:a16="http://schemas.microsoft.com/office/drawing/2014/main" id="{46C0BEC2-198E-4D86-BF84-55FBDD105ADB}"/>
              </a:ext>
            </a:extLst>
          </p:cNvPr>
          <p:cNvSpPr txBox="1"/>
          <p:nvPr/>
        </p:nvSpPr>
        <p:spPr>
          <a:xfrm>
            <a:off x="371473" y="8469600"/>
            <a:ext cx="5243880"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FIRST CLASS CADET</a:t>
            </a:r>
          </a:p>
        </p:txBody>
      </p:sp>
    </p:spTree>
    <p:extLst>
      <p:ext uri="{BB962C8B-B14F-4D97-AF65-F5344CB8AC3E}">
        <p14:creationId xmlns:p14="http://schemas.microsoft.com/office/powerpoint/2010/main" val="255108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200" kern="1200">
        <a:solidFill>
          <a:schemeClr val="tx1"/>
        </a:solidFill>
        <a:latin typeface="Myriad Pro" panose="020B0503030403020204" pitchFamily="34" charset="0"/>
        <a:ea typeface="+mn-ea"/>
        <a:cs typeface="+mn-cs"/>
      </a:defRPr>
    </a:lvl2pPr>
    <a:lvl3pPr marL="914400" algn="l" defTabSz="914400" rtl="0" eaLnBrk="1" latinLnBrk="0" hangingPunct="1">
      <a:defRPr sz="1200" kern="1200">
        <a:solidFill>
          <a:schemeClr val="tx1"/>
        </a:solidFill>
        <a:latin typeface="Myriad Pro" panose="020B0503030403020204" pitchFamily="34" charset="0"/>
        <a:ea typeface="+mn-ea"/>
        <a:cs typeface="+mn-cs"/>
      </a:defRPr>
    </a:lvl3pPr>
    <a:lvl4pPr marL="1371600" algn="l" defTabSz="914400" rtl="0" eaLnBrk="1" latinLnBrk="0" hangingPunct="1">
      <a:defRPr sz="1200" kern="1200">
        <a:solidFill>
          <a:schemeClr val="tx1"/>
        </a:solidFill>
        <a:latin typeface="Myriad Pro" panose="020B0503030403020204" pitchFamily="34" charset="0"/>
        <a:ea typeface="+mn-ea"/>
        <a:cs typeface="+mn-cs"/>
      </a:defRPr>
    </a:lvl4pPr>
    <a:lvl5pPr marL="1828800" algn="l" defTabSz="914400" rtl="0" eaLnBrk="1" latinLnBrk="0" hangingPunct="1">
      <a:defRPr sz="120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Part 2 of 3. This presentation covers the information required to complete PASS criteria of the LO2 Map Reading topic.</a:t>
            </a:r>
          </a:p>
          <a:p>
            <a:endParaRPr lang="en-GB" dirty="0"/>
          </a:p>
          <a:p>
            <a:r>
              <a:rPr lang="en-GB" dirty="0"/>
              <a:t>For best results, these instructor notes should be read in conjunction with this presentation and the lesson plan.</a:t>
            </a:r>
          </a:p>
        </p:txBody>
      </p:sp>
    </p:spTree>
    <p:extLst>
      <p:ext uri="{BB962C8B-B14F-4D97-AF65-F5344CB8AC3E}">
        <p14:creationId xmlns:p14="http://schemas.microsoft.com/office/powerpoint/2010/main" val="370869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4-figure reference system is a good method of pinpointing objects on the ground like a church or a farm but if there are more than one of the same object in that particular square it may get confusing. To overcome this problem you need to increase your accuracy. There is a system of 6-figure referencing you can use.</a:t>
            </a:r>
          </a:p>
          <a:p>
            <a:endParaRPr lang="en-GB" dirty="0"/>
          </a:p>
        </p:txBody>
      </p:sp>
    </p:spTree>
    <p:extLst>
      <p:ext uri="{BB962C8B-B14F-4D97-AF65-F5344CB8AC3E}">
        <p14:creationId xmlns:p14="http://schemas.microsoft.com/office/powerpoint/2010/main" val="2868521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This 4-figure reference system is a good method of pinpointing objects on the ground like a church or a farm but if there are more than one of the same object in that particular square it may get confusing. To overcome this problem you need to increase your accuracy. There is a system of 6-figure referencing you can use.</a:t>
            </a:r>
          </a:p>
          <a:p>
            <a:endParaRPr lang="en-GB" dirty="0"/>
          </a:p>
        </p:txBody>
      </p:sp>
    </p:spTree>
    <p:extLst>
      <p:ext uri="{BB962C8B-B14F-4D97-AF65-F5344CB8AC3E}">
        <p14:creationId xmlns:p14="http://schemas.microsoft.com/office/powerpoint/2010/main" val="2594644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indent="0">
              <a:buNone/>
            </a:pPr>
            <a:r>
              <a:rPr lang="en-GB" dirty="0"/>
              <a:t>1. Mentally divide the northings and eastings into ten parts. </a:t>
            </a:r>
          </a:p>
          <a:p>
            <a:pPr marL="0" indent="0">
              <a:buNone/>
            </a:pPr>
            <a:endParaRPr lang="en-GB" dirty="0"/>
          </a:p>
          <a:p>
            <a:r>
              <a:rPr lang="en-GB" dirty="0"/>
              <a:t>2. Estimate how many tenths the object is into the square. E.g. the object shown in the diagram above would be 3/10 of the easting and 4/10 of the northing. </a:t>
            </a:r>
          </a:p>
          <a:p>
            <a:endParaRPr lang="en-GB" dirty="0"/>
          </a:p>
          <a:p>
            <a:r>
              <a:rPr lang="en-GB" dirty="0"/>
              <a:t>3. Take the four figure grid reference of the square containing the feature, leaving a gap after each of the numbers, like this: 	18 	25</a:t>
            </a:r>
          </a:p>
          <a:p>
            <a:endParaRPr lang="en-GB" dirty="0"/>
          </a:p>
          <a:p>
            <a:r>
              <a:rPr lang="en-GB" dirty="0"/>
              <a:t>4. Insert the number of tenths the object is into the square after the relevant figure in the 4 – figure reference. Remember to insert the tenths of the easting after the first number.</a:t>
            </a:r>
          </a:p>
          <a:p>
            <a:endParaRPr lang="en-GB" dirty="0"/>
          </a:p>
          <a:p>
            <a:endParaRPr lang="en-GB" dirty="0"/>
          </a:p>
        </p:txBody>
      </p:sp>
    </p:spTree>
    <p:extLst>
      <p:ext uri="{BB962C8B-B14F-4D97-AF65-F5344CB8AC3E}">
        <p14:creationId xmlns:p14="http://schemas.microsoft.com/office/powerpoint/2010/main" val="737952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indent="0">
              <a:buNone/>
            </a:pPr>
            <a:r>
              <a:rPr lang="en-GB" dirty="0"/>
              <a:t>1. Mentally divide the northings and eastings into ten parts. </a:t>
            </a:r>
          </a:p>
          <a:p>
            <a:pPr marL="0" indent="0">
              <a:buNone/>
            </a:pPr>
            <a:endParaRPr lang="en-GB" dirty="0"/>
          </a:p>
          <a:p>
            <a:r>
              <a:rPr lang="en-GB" dirty="0"/>
              <a:t>2. Estimate how many tenths the object is into the square. E.g. the object shown in the diagram above would be 3/10 of the easting and 4/10 of the northing. </a:t>
            </a:r>
          </a:p>
          <a:p>
            <a:endParaRPr lang="en-GB" dirty="0"/>
          </a:p>
          <a:p>
            <a:r>
              <a:rPr lang="en-GB" dirty="0"/>
              <a:t>3. Take the four figure grid reference of the square containing the feature, leaving a gap after each of the numbers, like this: 	18 	25</a:t>
            </a:r>
          </a:p>
          <a:p>
            <a:endParaRPr lang="en-GB" dirty="0"/>
          </a:p>
          <a:p>
            <a:r>
              <a:rPr lang="en-GB" dirty="0"/>
              <a:t>4. Insert the number of tenths the object is into the square after the relevant figure in the 4 – figure reference. Remember to insert the tenths of the easting after the first number.</a:t>
            </a:r>
          </a:p>
          <a:p>
            <a:endParaRPr lang="en-GB" dirty="0"/>
          </a:p>
          <a:p>
            <a:endParaRPr lang="en-GB" dirty="0"/>
          </a:p>
        </p:txBody>
      </p:sp>
    </p:spTree>
    <p:extLst>
      <p:ext uri="{BB962C8B-B14F-4D97-AF65-F5344CB8AC3E}">
        <p14:creationId xmlns:p14="http://schemas.microsoft.com/office/powerpoint/2010/main" val="2883958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indent="0">
              <a:buNone/>
            </a:pPr>
            <a:r>
              <a:rPr lang="en-GB" dirty="0"/>
              <a:t>ORDINANCE SURVEY: HOW TO TAKE A 6-FIGURE GRID REFERENCE</a:t>
            </a:r>
          </a:p>
          <a:p>
            <a:pPr marL="0" indent="0">
              <a:buNone/>
            </a:pPr>
            <a:endParaRPr lang="en-GB" dirty="0"/>
          </a:p>
          <a:p>
            <a:pPr marL="0" indent="0">
              <a:buNone/>
            </a:pPr>
            <a:r>
              <a:rPr lang="en-GB" dirty="0"/>
              <a:t>The video is 2 minutes and 6 seconds long. Please allow for this when planning session lengths. This video is from Ordinance Survey; more can be found on their YouTube channel.</a:t>
            </a:r>
          </a:p>
          <a:p>
            <a:pPr marL="0" indent="0">
              <a:buNone/>
            </a:pPr>
            <a:endParaRPr lang="en-GB" dirty="0"/>
          </a:p>
          <a:p>
            <a:pPr marL="0" indent="0">
              <a:buNone/>
            </a:pPr>
            <a:r>
              <a:rPr lang="en-GB" dirty="0"/>
              <a:t>A video explaining how to take a 6 figure grid reference.</a:t>
            </a:r>
          </a:p>
          <a:p>
            <a:endParaRPr lang="en-GB" dirty="0"/>
          </a:p>
        </p:txBody>
      </p:sp>
    </p:spTree>
    <p:extLst>
      <p:ext uri="{BB962C8B-B14F-4D97-AF65-F5344CB8AC3E}">
        <p14:creationId xmlns:p14="http://schemas.microsoft.com/office/powerpoint/2010/main" val="3315229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3853086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LO2: Know scales and features of Ordnance Survey maps.</a:t>
            </a:r>
          </a:p>
          <a:p>
            <a:endParaRPr lang="en-GB" dirty="0"/>
          </a:p>
          <a:p>
            <a:r>
              <a:rPr lang="en-GB" dirty="0"/>
              <a:t>P3: Use grid referencing systems on Ordnance Survey maps to find locations.</a:t>
            </a:r>
          </a:p>
          <a:p>
            <a:endParaRPr lang="en-GB" dirty="0"/>
          </a:p>
        </p:txBody>
      </p:sp>
    </p:spTree>
    <p:extLst>
      <p:ext uri="{BB962C8B-B14F-4D97-AF65-F5344CB8AC3E}">
        <p14:creationId xmlns:p14="http://schemas.microsoft.com/office/powerpoint/2010/main" val="1783271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b="0" dirty="0"/>
              <a:t>This task covers the mandatory requirement for objectives P3 for LO2.</a:t>
            </a:r>
          </a:p>
          <a:p>
            <a:endParaRPr lang="en-GB" b="0" dirty="0"/>
          </a:p>
          <a:p>
            <a:r>
              <a:rPr lang="en-GB" b="0" dirty="0"/>
              <a:t>Cadets must use an OS map to find some of the land features discussed.</a:t>
            </a:r>
          </a:p>
          <a:p>
            <a:endParaRPr lang="en-GB" b="1" dirty="0"/>
          </a:p>
          <a:p>
            <a:r>
              <a:rPr lang="en-GB" b="1" dirty="0"/>
              <a:t>Once satisfied that all cadets have an understanding of the topic, instructors must fill in:</a:t>
            </a:r>
          </a:p>
          <a:p>
            <a:pPr marL="171450" indent="-171450">
              <a:buFont typeface="Arial" panose="020B0604020202020204" pitchFamily="34" charset="0"/>
              <a:buChar char="•"/>
            </a:pPr>
            <a:r>
              <a:rPr lang="en-GB" b="1" dirty="0"/>
              <a:t>Page 23 of the cadet’s first class log book.</a:t>
            </a:r>
          </a:p>
          <a:p>
            <a:pPr marL="171450" indent="-171450">
              <a:buFont typeface="Arial" panose="020B0604020202020204" pitchFamily="34" charset="0"/>
              <a:buChar char="•"/>
            </a:pPr>
            <a:r>
              <a:rPr lang="en-GB" b="1" dirty="0"/>
              <a:t>Task P3 Activity 1 log sheet. This can be found on Ultilearn.</a:t>
            </a:r>
          </a:p>
        </p:txBody>
      </p:sp>
    </p:spTree>
    <p:extLst>
      <p:ext uri="{BB962C8B-B14F-4D97-AF65-F5344CB8AC3E}">
        <p14:creationId xmlns:p14="http://schemas.microsoft.com/office/powerpoint/2010/main" val="88860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This task covers the mandatory requirement for objectives P3 for LO2.</a:t>
            </a:r>
          </a:p>
          <a:p>
            <a:endParaRPr lang="en-GB" dirty="0"/>
          </a:p>
          <a:p>
            <a:r>
              <a:rPr lang="en-GB" dirty="0"/>
              <a:t>Cadets must used to provided map to give some 6-figure grid references. </a:t>
            </a:r>
          </a:p>
          <a:p>
            <a:r>
              <a:rPr lang="en-GB" dirty="0"/>
              <a:t>The Potters Bar map can be found in the back of the First Class Log Book. A clearer version can be found in the First Class Cadet Instructor Handbook.</a:t>
            </a:r>
          </a:p>
          <a:p>
            <a:endParaRPr lang="en-GB" dirty="0"/>
          </a:p>
          <a:p>
            <a:r>
              <a:rPr lang="en-GB" b="1" dirty="0"/>
              <a:t>Once satisfied that all cadets have an understanding of the topic, instructors must check and sign:</a:t>
            </a:r>
          </a:p>
          <a:p>
            <a:r>
              <a:rPr lang="en-GB" b="1" dirty="0"/>
              <a:t>Page 23 of the cadet’s first class log book.</a:t>
            </a:r>
          </a:p>
        </p:txBody>
      </p:sp>
    </p:spTree>
    <p:extLst>
      <p:ext uri="{BB962C8B-B14F-4D97-AF65-F5344CB8AC3E}">
        <p14:creationId xmlns:p14="http://schemas.microsoft.com/office/powerpoint/2010/main" val="743112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14176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LO2: Know scales and features of Ordnance Survey maps.</a:t>
            </a:r>
          </a:p>
          <a:p>
            <a:endParaRPr lang="en-GB" dirty="0"/>
          </a:p>
          <a:p>
            <a:r>
              <a:rPr lang="en-GB" dirty="0"/>
              <a:t>P3: Use grid referencing systems on Ordnance Survey maps to find locations.</a:t>
            </a:r>
          </a:p>
          <a:p>
            <a:endParaRPr lang="en-GB" dirty="0"/>
          </a:p>
        </p:txBody>
      </p:sp>
    </p:spTree>
    <p:extLst>
      <p:ext uri="{BB962C8B-B14F-4D97-AF65-F5344CB8AC3E}">
        <p14:creationId xmlns:p14="http://schemas.microsoft.com/office/powerpoint/2010/main" val="1595314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marR="0" lvl="0" indent="0" algn="l" defTabSz="96596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Ordnance Survey National Grid reference system is a system of geographic grid references used in Great Britain, different from using Latitude and Longitude. It is often called British National Grid.</a:t>
            </a:r>
          </a:p>
          <a:p>
            <a:pPr marL="0" marR="0" lvl="0" indent="0" algn="l" defTabSz="965962"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6596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Each OS map has it’s own 2-letter designation.</a:t>
            </a:r>
          </a:p>
          <a:p>
            <a:pPr marL="0" marR="0" lvl="0" indent="0" algn="l" defTabSz="965962"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p:txBody>
      </p:sp>
    </p:spTree>
    <p:extLst>
      <p:ext uri="{BB962C8B-B14F-4D97-AF65-F5344CB8AC3E}">
        <p14:creationId xmlns:p14="http://schemas.microsoft.com/office/powerpoint/2010/main" val="287977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Every OS map is covered in blue lines which form grids over the map.</a:t>
            </a:r>
          </a:p>
        </p:txBody>
      </p:sp>
    </p:spTree>
    <p:extLst>
      <p:ext uri="{BB962C8B-B14F-4D97-AF65-F5344CB8AC3E}">
        <p14:creationId xmlns:p14="http://schemas.microsoft.com/office/powerpoint/2010/main" val="2387176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All OS maps have 1km grid squares which help measure distance easily. Each grid square has its own number, which comprises of two 2 digit numbers.</a:t>
            </a:r>
          </a:p>
          <a:p>
            <a:endParaRPr lang="en-GB" dirty="0"/>
          </a:p>
          <a:p>
            <a:r>
              <a:rPr lang="en-GB" dirty="0"/>
              <a:t>Each map contains vertical and horizontal lines. The horizontal lines are called Northings and the vertical lines are called Eastings. </a:t>
            </a:r>
          </a:p>
          <a:p>
            <a:endParaRPr lang="en-GB" dirty="0"/>
          </a:p>
          <a:p>
            <a:r>
              <a:rPr lang="en-GB" dirty="0"/>
              <a:t>The number printed against each vertical line indicates the number of kilometres that line is east of the starting point for the 100km square to which your map belongs. The number printed against the horizontal grid line indicates the number of kilometres the line is north of the same starting point.</a:t>
            </a:r>
          </a:p>
          <a:p>
            <a:endParaRPr lang="en-GB" dirty="0"/>
          </a:p>
        </p:txBody>
      </p:sp>
    </p:spTree>
    <p:extLst>
      <p:ext uri="{BB962C8B-B14F-4D97-AF65-F5344CB8AC3E}">
        <p14:creationId xmlns:p14="http://schemas.microsoft.com/office/powerpoint/2010/main" val="649179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It is fairly easy to locate an object within a 1km square as long as you know what square it is in. This can be done using Easting and Northing to indicate the south west (SW) corner of the square you wish to identify. By using the SW corner of the square, the grid reference is standardised so everyone knows what it means.</a:t>
            </a:r>
          </a:p>
        </p:txBody>
      </p:sp>
    </p:spTree>
    <p:extLst>
      <p:ext uri="{BB962C8B-B14F-4D97-AF65-F5344CB8AC3E}">
        <p14:creationId xmlns:p14="http://schemas.microsoft.com/office/powerpoint/2010/main" val="1471317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First find the number of the easting line (go along the corridor). Then find the number of the northing line (go up the stairs). This will give you the grid reference of the square.</a:t>
            </a:r>
          </a:p>
        </p:txBody>
      </p:sp>
    </p:spTree>
    <p:extLst>
      <p:ext uri="{BB962C8B-B14F-4D97-AF65-F5344CB8AC3E}">
        <p14:creationId xmlns:p14="http://schemas.microsoft.com/office/powerpoint/2010/main" val="1826317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First find the number of the easting line (go along the corridor). Then find the number of the northing line (go up the stairs). This will give you the grid reference of the square.</a:t>
            </a:r>
          </a:p>
        </p:txBody>
      </p:sp>
    </p:spTree>
    <p:extLst>
      <p:ext uri="{BB962C8B-B14F-4D97-AF65-F5344CB8AC3E}">
        <p14:creationId xmlns:p14="http://schemas.microsoft.com/office/powerpoint/2010/main" val="1458712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ORDINANCE SURVEY: HOW TO TAKE A 4-FIGURE GRID REFERENCE</a:t>
            </a:r>
          </a:p>
          <a:p>
            <a:endParaRPr lang="en-GB" dirty="0"/>
          </a:p>
          <a:p>
            <a:r>
              <a:rPr lang="en-GB" dirty="0"/>
              <a:t>The video is 1 minute and 52 seconds long. Please allow for this when planning session lengths. This video is from Ordinance Survey; more can be found on their YouTube channel.</a:t>
            </a:r>
          </a:p>
          <a:p>
            <a:endParaRPr lang="en-GB" dirty="0"/>
          </a:p>
          <a:p>
            <a:r>
              <a:rPr lang="en-GB" dirty="0"/>
              <a:t>A video explaining how to take a 4 figure grid reference. </a:t>
            </a:r>
          </a:p>
          <a:p>
            <a:endParaRPr lang="en-GB" dirty="0"/>
          </a:p>
        </p:txBody>
      </p:sp>
    </p:spTree>
    <p:extLst>
      <p:ext uri="{BB962C8B-B14F-4D97-AF65-F5344CB8AC3E}">
        <p14:creationId xmlns:p14="http://schemas.microsoft.com/office/powerpoint/2010/main" val="29194720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6A59C-F33A-424F-B96E-25C8A098B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23344FD-11AB-4828-B6E0-A9CB45E6BF14}"/>
              </a:ext>
            </a:extLst>
          </p:cNvPr>
          <p:cNvSpPr txBox="1"/>
          <p:nvPr userDrawn="1"/>
        </p:nvSpPr>
        <p:spPr>
          <a:xfrm>
            <a:off x="632549" y="4039669"/>
            <a:ext cx="2247543" cy="569387"/>
          </a:xfrm>
          <a:prstGeom prst="rect">
            <a:avLst/>
          </a:prstGeom>
          <a:noFill/>
        </p:spPr>
        <p:txBody>
          <a:bodyPr wrap="square" rtlCol="0">
            <a:spAutoFit/>
          </a:bodyPr>
          <a:lstStyle/>
          <a:p>
            <a:r>
              <a:rPr lang="en-GB" sz="3100" b="1" dirty="0">
                <a:solidFill>
                  <a:srgbClr val="0072CF"/>
                </a:solidFill>
                <a:latin typeface="Myriad Pro" panose="020B0503030403020204" pitchFamily="34" charset="0"/>
                <a:cs typeface="Myanmar Text" panose="020B0502040204020203" pitchFamily="34" charset="0"/>
              </a:rPr>
              <a:t>PART 2</a:t>
            </a:r>
          </a:p>
        </p:txBody>
      </p:sp>
    </p:spTree>
    <p:extLst>
      <p:ext uri="{BB962C8B-B14F-4D97-AF65-F5344CB8AC3E}">
        <p14:creationId xmlns:p14="http://schemas.microsoft.com/office/powerpoint/2010/main" val="268944492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8A12-1936-4FF9-8E82-D962CB5682FE}"/>
              </a:ext>
            </a:extLst>
          </p:cNvPr>
          <p:cNvSpPr>
            <a:spLocks noGrp="1"/>
          </p:cNvSpPr>
          <p:nvPr>
            <p:ph type="title"/>
          </p:nvPr>
        </p:nvSpPr>
        <p:spPr>
          <a:xfrm>
            <a:off x="673248" y="271587"/>
            <a:ext cx="7666884"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Rectangle 19">
            <a:extLst>
              <a:ext uri="{FF2B5EF4-FFF2-40B4-BE49-F238E27FC236}">
                <a16:creationId xmlns:a16="http://schemas.microsoft.com/office/drawing/2014/main" id="{E93D9D74-62DF-47F7-8627-3EDF485EBFEC}"/>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B5773850-69D5-4C8D-BE2B-4EDE23336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6114" y="2250570"/>
            <a:ext cx="6857999" cy="2353771"/>
          </a:xfrm>
          <a:prstGeom prst="rect">
            <a:avLst/>
          </a:prstGeom>
        </p:spPr>
      </p:pic>
      <p:pic>
        <p:nvPicPr>
          <p:cNvPr id="12" name="Picture 11">
            <a:extLst>
              <a:ext uri="{FF2B5EF4-FFF2-40B4-BE49-F238E27FC236}">
                <a16:creationId xmlns:a16="http://schemas.microsoft.com/office/drawing/2014/main" id="{791900B3-B49C-4C97-98D3-7E4EEC595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349C338D-2F13-4717-A4D7-97C012E508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2869392150"/>
      </p:ext>
    </p:extLst>
  </p:cSld>
  <p:clrMapOvr>
    <a:masterClrMapping/>
  </p:clrMapOvr>
  <p:transition spd="slow">
    <p:cove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70A53BE-1675-439D-99AF-3E782B998DF2}"/>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A669EBC1-2B6C-4A93-A85F-E09F25FD8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2" name="Picture 11">
            <a:extLst>
              <a:ext uri="{FF2B5EF4-FFF2-40B4-BE49-F238E27FC236}">
                <a16:creationId xmlns:a16="http://schemas.microsoft.com/office/drawing/2014/main" id="{54440B0F-5B6F-4659-8196-A45C255C9F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AFC5D2B2-820F-40CA-B47A-6A7E62F9AD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
        <p:nvSpPr>
          <p:cNvPr id="22" name="Title 1">
            <a:extLst>
              <a:ext uri="{FF2B5EF4-FFF2-40B4-BE49-F238E27FC236}">
                <a16:creationId xmlns:a16="http://schemas.microsoft.com/office/drawing/2014/main" id="{06D94CF9-033A-4930-B65D-412F28886FD3}"/>
              </a:ext>
            </a:extLst>
          </p:cNvPr>
          <p:cNvSpPr>
            <a:spLocks noGrp="1"/>
          </p:cNvSpPr>
          <p:nvPr>
            <p:ph type="title"/>
          </p:nvPr>
        </p:nvSpPr>
        <p:spPr>
          <a:xfrm>
            <a:off x="673248" y="271587"/>
            <a:ext cx="9204176"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81892087"/>
      </p:ext>
    </p:extLst>
  </p:cSld>
  <p:clrMapOvr>
    <a:masterClrMapping/>
  </p:clrMapOvr>
  <p:transition spd="slow">
    <p:cover/>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844646-51DE-4695-AA98-5C31E1907D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2B532D1-4E9D-4768-BB7B-5EE41C33536F}"/>
              </a:ext>
            </a:extLst>
          </p:cNvPr>
          <p:cNvSpPr/>
          <p:nvPr userDrawn="1"/>
        </p:nvSpPr>
        <p:spPr>
          <a:xfrm>
            <a:off x="-1981" y="0"/>
            <a:ext cx="361951" cy="6858000"/>
          </a:xfrm>
          <a:prstGeom prst="rect">
            <a:avLst/>
          </a:prstGeom>
          <a:solidFill>
            <a:srgbClr val="0072C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a:solidFill>
            <a:schemeClr val="bg1">
              <a:alpha val="90000"/>
            </a:schemeClr>
          </a:solidFill>
        </p:spPr>
        <p:txBody>
          <a:bodyPr lIns="180000" tIns="180000" rIns="180000" bIns="180000">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sp>
        <p:nvSpPr>
          <p:cNvPr id="15" name="Title 1">
            <a:extLst>
              <a:ext uri="{FF2B5EF4-FFF2-40B4-BE49-F238E27FC236}">
                <a16:creationId xmlns:a16="http://schemas.microsoft.com/office/drawing/2014/main" id="{BF8F222D-94B9-439D-9146-8D045A2E079E}"/>
              </a:ext>
            </a:extLst>
          </p:cNvPr>
          <p:cNvSpPr>
            <a:spLocks noGrp="1"/>
          </p:cNvSpPr>
          <p:nvPr>
            <p:ph type="title"/>
          </p:nvPr>
        </p:nvSpPr>
        <p:spPr>
          <a:xfrm>
            <a:off x="673247" y="271586"/>
            <a:ext cx="9204177" cy="64508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0A05F25D-2B80-4954-8F22-1CAAFF2AF3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8" name="Picture 17">
            <a:extLst>
              <a:ext uri="{FF2B5EF4-FFF2-40B4-BE49-F238E27FC236}">
                <a16:creationId xmlns:a16="http://schemas.microsoft.com/office/drawing/2014/main" id="{BF3E8FA3-A810-45CA-BB16-0AC1D5A45E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9" name="Picture 18">
            <a:extLst>
              <a:ext uri="{FF2B5EF4-FFF2-40B4-BE49-F238E27FC236}">
                <a16:creationId xmlns:a16="http://schemas.microsoft.com/office/drawing/2014/main" id="{31F37E55-88C3-4BD8-A04F-751CE94409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1865027670"/>
      </p:ext>
    </p:extLst>
  </p:cSld>
  <p:clrMapOvr>
    <a:masterClrMapping/>
  </p:clrMapOvr>
  <p:transition spd="slow">
    <p:cover/>
  </p:transition>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CE044-6719-4EEF-A6E7-2D9657DA7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3010FB-387B-4001-8995-3919F01C8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E0972A-F89A-4CE9-9C93-C483D4329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D4E38-C322-4E3F-859D-6383D4F03D6E}" type="datetimeFigureOut">
              <a:rPr lang="en-GB" smtClean="0"/>
              <a:t>24/04/2019</a:t>
            </a:fld>
            <a:endParaRPr lang="en-GB"/>
          </a:p>
        </p:txBody>
      </p:sp>
      <p:sp>
        <p:nvSpPr>
          <p:cNvPr id="5" name="Footer Placeholder 4">
            <a:extLst>
              <a:ext uri="{FF2B5EF4-FFF2-40B4-BE49-F238E27FC236}">
                <a16:creationId xmlns:a16="http://schemas.microsoft.com/office/drawing/2014/main" id="{F786C8FD-2944-421A-9919-9E1B77EAE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EA8D94-24F4-4E4D-A098-7B0F9587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EB75E-B922-4533-A540-3426F7C5E744}" type="slidenum">
              <a:rPr lang="en-GB" smtClean="0"/>
              <a:t>‹#›</a:t>
            </a:fld>
            <a:endParaRPr lang="en-GB"/>
          </a:p>
        </p:txBody>
      </p:sp>
    </p:spTree>
    <p:extLst>
      <p:ext uri="{BB962C8B-B14F-4D97-AF65-F5344CB8AC3E}">
        <p14:creationId xmlns:p14="http://schemas.microsoft.com/office/powerpoint/2010/main" val="244431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cadetdirect.com/"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57493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47F8A-7BF8-48EE-B833-A433C921F288}"/>
              </a:ext>
            </a:extLst>
          </p:cNvPr>
          <p:cNvSpPr>
            <a:spLocks noGrp="1"/>
          </p:cNvSpPr>
          <p:nvPr>
            <p:ph type="title"/>
          </p:nvPr>
        </p:nvSpPr>
        <p:spPr>
          <a:xfrm>
            <a:off x="673248" y="271587"/>
            <a:ext cx="5283415" cy="609473"/>
          </a:xfrm>
        </p:spPr>
        <p:txBody>
          <a:bodyPr/>
          <a:lstStyle/>
          <a:p>
            <a:r>
              <a:rPr lang="en-GB" dirty="0"/>
              <a:t>6-FIGURE GRID REFERENCES</a:t>
            </a:r>
          </a:p>
        </p:txBody>
      </p:sp>
      <p:sp>
        <p:nvSpPr>
          <p:cNvPr id="3" name="Content Placeholder 2">
            <a:extLst>
              <a:ext uri="{FF2B5EF4-FFF2-40B4-BE49-F238E27FC236}">
                <a16:creationId xmlns:a16="http://schemas.microsoft.com/office/drawing/2014/main" id="{D5033AB3-154B-4544-8C83-474031DB08CD}"/>
              </a:ext>
            </a:extLst>
          </p:cNvPr>
          <p:cNvSpPr>
            <a:spLocks noGrp="1"/>
          </p:cNvSpPr>
          <p:nvPr>
            <p:ph idx="1"/>
          </p:nvPr>
        </p:nvSpPr>
        <p:spPr>
          <a:xfrm>
            <a:off x="673248" y="1184490"/>
            <a:ext cx="3738331" cy="5402050"/>
          </a:xfrm>
        </p:spPr>
        <p:txBody>
          <a:bodyPr/>
          <a:lstStyle/>
          <a:p>
            <a:r>
              <a:rPr lang="en-GB" dirty="0"/>
              <a:t>1km squares are quite large areas! </a:t>
            </a:r>
          </a:p>
          <a:p>
            <a:endParaRPr lang="en-GB" dirty="0"/>
          </a:p>
          <a:p>
            <a:r>
              <a:rPr lang="en-GB" dirty="0"/>
              <a:t>To find a 100m square area, you can use a 6 figure grid reference by dividing your maps grid square into smaller squares.</a:t>
            </a:r>
          </a:p>
          <a:p>
            <a:pPr marL="0" indent="0">
              <a:buNone/>
            </a:pPr>
            <a:endParaRPr lang="en-GB" dirty="0"/>
          </a:p>
        </p:txBody>
      </p:sp>
      <p:graphicFrame>
        <p:nvGraphicFramePr>
          <p:cNvPr id="4" name="Table 3">
            <a:extLst>
              <a:ext uri="{FF2B5EF4-FFF2-40B4-BE49-F238E27FC236}">
                <a16:creationId xmlns:a16="http://schemas.microsoft.com/office/drawing/2014/main" id="{3F4FD04A-804F-4DC9-94E3-48F8324651B8}"/>
              </a:ext>
            </a:extLst>
          </p:cNvPr>
          <p:cNvGraphicFramePr>
            <a:graphicFrameLocks noGrp="1"/>
          </p:cNvGraphicFramePr>
          <p:nvPr>
            <p:extLst>
              <p:ext uri="{D42A27DB-BD31-4B8C-83A1-F6EECF244321}">
                <p14:modId xmlns:p14="http://schemas.microsoft.com/office/powerpoint/2010/main" val="3177582311"/>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4">
            <a:extLst>
              <a:ext uri="{FF2B5EF4-FFF2-40B4-BE49-F238E27FC236}">
                <a16:creationId xmlns:a16="http://schemas.microsoft.com/office/drawing/2014/main" id="{ECE13A47-D763-45E3-8486-B72330524729}"/>
              </a:ext>
            </a:extLst>
          </p:cNvPr>
          <p:cNvPicPr>
            <a:picLocks noChangeAspect="1"/>
          </p:cNvPicPr>
          <p:nvPr/>
        </p:nvPicPr>
        <p:blipFill rotWithShape="1">
          <a:blip r:embed="rId3"/>
          <a:srcRect l="33036" r="13928"/>
          <a:stretch/>
        </p:blipFill>
        <p:spPr>
          <a:xfrm>
            <a:off x="4876800" y="1184363"/>
            <a:ext cx="5000625" cy="5303693"/>
          </a:xfrm>
          <a:prstGeom prst="rect">
            <a:avLst/>
          </a:prstGeom>
        </p:spPr>
      </p:pic>
    </p:spTree>
    <p:extLst>
      <p:ext uri="{BB962C8B-B14F-4D97-AF65-F5344CB8AC3E}">
        <p14:creationId xmlns:p14="http://schemas.microsoft.com/office/powerpoint/2010/main" val="596725993"/>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47F8A-7BF8-48EE-B833-A433C921F288}"/>
              </a:ext>
            </a:extLst>
          </p:cNvPr>
          <p:cNvSpPr>
            <a:spLocks noGrp="1"/>
          </p:cNvSpPr>
          <p:nvPr>
            <p:ph type="title"/>
          </p:nvPr>
        </p:nvSpPr>
        <p:spPr>
          <a:xfrm>
            <a:off x="673248" y="271587"/>
            <a:ext cx="5283415" cy="609473"/>
          </a:xfrm>
        </p:spPr>
        <p:txBody>
          <a:bodyPr/>
          <a:lstStyle/>
          <a:p>
            <a:r>
              <a:rPr lang="en-GB" dirty="0"/>
              <a:t>6-FIGURE GRID REFERENCES</a:t>
            </a:r>
          </a:p>
        </p:txBody>
      </p:sp>
      <p:sp>
        <p:nvSpPr>
          <p:cNvPr id="3" name="Content Placeholder 2">
            <a:extLst>
              <a:ext uri="{FF2B5EF4-FFF2-40B4-BE49-F238E27FC236}">
                <a16:creationId xmlns:a16="http://schemas.microsoft.com/office/drawing/2014/main" id="{D5033AB3-154B-4544-8C83-474031DB08CD}"/>
              </a:ext>
            </a:extLst>
          </p:cNvPr>
          <p:cNvSpPr>
            <a:spLocks noGrp="1"/>
          </p:cNvSpPr>
          <p:nvPr>
            <p:ph idx="1"/>
          </p:nvPr>
        </p:nvSpPr>
        <p:spPr>
          <a:xfrm>
            <a:off x="673248" y="1184490"/>
            <a:ext cx="4861278" cy="5402050"/>
          </a:xfrm>
        </p:spPr>
        <p:txBody>
          <a:bodyPr/>
          <a:lstStyle/>
          <a:p>
            <a:r>
              <a:rPr lang="en-GB" dirty="0"/>
              <a:t>First Find the 4 figure grid reference</a:t>
            </a:r>
          </a:p>
          <a:p>
            <a:endParaRPr lang="en-GB" dirty="0"/>
          </a:p>
          <a:p>
            <a:r>
              <a:rPr lang="en-GB" dirty="0"/>
              <a:t>Leave a space after each number.</a:t>
            </a:r>
          </a:p>
          <a:p>
            <a:endParaRPr lang="en-GB" dirty="0"/>
          </a:p>
          <a:p>
            <a:endParaRPr lang="en-GB" dirty="0"/>
          </a:p>
          <a:p>
            <a:r>
              <a:rPr lang="en-GB" dirty="0"/>
              <a:t>Like this: </a:t>
            </a:r>
          </a:p>
          <a:p>
            <a:pPr marL="0" indent="0">
              <a:buNone/>
            </a:pPr>
            <a:endParaRPr lang="en-GB" dirty="0"/>
          </a:p>
        </p:txBody>
      </p:sp>
      <p:graphicFrame>
        <p:nvGraphicFramePr>
          <p:cNvPr id="4" name="Table 3">
            <a:extLst>
              <a:ext uri="{FF2B5EF4-FFF2-40B4-BE49-F238E27FC236}">
                <a16:creationId xmlns:a16="http://schemas.microsoft.com/office/drawing/2014/main" id="{3F4FD04A-804F-4DC9-94E3-48F8324651B8}"/>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graphicFrame>
        <p:nvGraphicFramePr>
          <p:cNvPr id="6" name="Table 5">
            <a:extLst>
              <a:ext uri="{FF2B5EF4-FFF2-40B4-BE49-F238E27FC236}">
                <a16:creationId xmlns:a16="http://schemas.microsoft.com/office/drawing/2014/main" id="{5F33CBC0-3632-4A41-BEE9-2D24F35352D9}"/>
              </a:ext>
            </a:extLst>
          </p:cNvPr>
          <p:cNvGraphicFramePr>
            <a:graphicFrameLocks noGrp="1"/>
          </p:cNvGraphicFramePr>
          <p:nvPr>
            <p:extLst>
              <p:ext uri="{D42A27DB-BD31-4B8C-83A1-F6EECF244321}">
                <p14:modId xmlns:p14="http://schemas.microsoft.com/office/powerpoint/2010/main" val="269210818"/>
              </p:ext>
            </p:extLst>
          </p:nvPr>
        </p:nvGraphicFramePr>
        <p:xfrm>
          <a:off x="2438112" y="3278143"/>
          <a:ext cx="2383972" cy="1214744"/>
        </p:xfrm>
        <a:graphic>
          <a:graphicData uri="http://schemas.openxmlformats.org/drawingml/2006/table">
            <a:tbl>
              <a:tblPr/>
              <a:tblGrid>
                <a:gridCol w="2383972">
                  <a:extLst>
                    <a:ext uri="{9D8B030D-6E8A-4147-A177-3AD203B41FA5}">
                      <a16:colId xmlns:a16="http://schemas.microsoft.com/office/drawing/2014/main" val="1197219168"/>
                    </a:ext>
                  </a:extLst>
                </a:gridCol>
              </a:tblGrid>
              <a:tr h="475929">
                <a:tc>
                  <a:txBody>
                    <a:bodyPr/>
                    <a:lstStyle/>
                    <a:p>
                      <a:pPr marR="0" indent="0" algn="ctr" rtl="0">
                        <a:lnSpc>
                          <a:spcPct val="119000"/>
                        </a:lnSpc>
                        <a:spcBef>
                          <a:spcPts val="0"/>
                        </a:spcBef>
                        <a:spcAft>
                          <a:spcPts val="600"/>
                        </a:spcAft>
                      </a:pPr>
                      <a:r>
                        <a:rPr lang="en-GB" sz="2400" b="1" kern="1400" dirty="0">
                          <a:ln>
                            <a:noFill/>
                          </a:ln>
                          <a:solidFill>
                            <a:srgbClr val="FFFFFF"/>
                          </a:solidFill>
                          <a:effectLst/>
                          <a:latin typeface="Myriad Pro" panose="020B0503030403020204" pitchFamily="34" charset="0"/>
                        </a:rPr>
                        <a:t>Grid Reference</a:t>
                      </a:r>
                      <a:endParaRPr lang="en-GB" sz="1400" kern="1400" dirty="0">
                        <a:ln>
                          <a:noFill/>
                        </a:ln>
                        <a:solidFill>
                          <a:srgbClr val="DFD4D7"/>
                        </a:solidFill>
                        <a:effectLst/>
                        <a:latin typeface="Calibri" panose="020F0502020204030204" pitchFamily="34" charset="0"/>
                      </a:endParaRPr>
                    </a:p>
                  </a:txBody>
                  <a:tcPr marL="47909" marR="47909" marT="47909" marB="47909">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extLst>
                  <a:ext uri="{0D108BD9-81ED-4DB2-BD59-A6C34878D82A}">
                    <a16:rowId xmlns:a16="http://schemas.microsoft.com/office/drawing/2014/main" val="4012075825"/>
                  </a:ext>
                </a:extLst>
              </a:tr>
              <a:tr h="713478">
                <a:tc>
                  <a:txBody>
                    <a:bodyPr/>
                    <a:lstStyle/>
                    <a:p>
                      <a:pPr marR="0" indent="0" algn="ctr" rtl="0">
                        <a:lnSpc>
                          <a:spcPct val="119000"/>
                        </a:lnSpc>
                        <a:spcBef>
                          <a:spcPts val="0"/>
                        </a:spcBef>
                        <a:spcAft>
                          <a:spcPts val="600"/>
                        </a:spcAft>
                      </a:pPr>
                      <a:r>
                        <a:rPr lang="en-GB" sz="3400" b="1" kern="1400" dirty="0">
                          <a:ln>
                            <a:noFill/>
                          </a:ln>
                          <a:solidFill>
                            <a:srgbClr val="000000"/>
                          </a:solidFill>
                          <a:effectLst/>
                          <a:latin typeface="Myriad Pro" panose="020B0503030403020204" pitchFamily="34" charset="0"/>
                        </a:rPr>
                        <a:t>18__ 25__</a:t>
                      </a:r>
                      <a:endParaRPr lang="en-GB" sz="1300" kern="1400" dirty="0">
                        <a:ln>
                          <a:noFill/>
                        </a:ln>
                        <a:solidFill>
                          <a:srgbClr val="DFD4D7"/>
                        </a:solidFill>
                        <a:effectLst/>
                        <a:latin typeface="Calibri" panose="020F0502020204030204" pitchFamily="34" charset="0"/>
                      </a:endParaRPr>
                    </a:p>
                  </a:txBody>
                  <a:tcPr marL="47909" marR="47909" marT="47909" marB="47909">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extLst>
                  <a:ext uri="{0D108BD9-81ED-4DB2-BD59-A6C34878D82A}">
                    <a16:rowId xmlns:a16="http://schemas.microsoft.com/office/drawing/2014/main" val="1899588194"/>
                  </a:ext>
                </a:extLst>
              </a:tr>
            </a:tbl>
          </a:graphicData>
        </a:graphic>
      </p:graphicFrame>
      <p:pic>
        <p:nvPicPr>
          <p:cNvPr id="7" name="Picture 6">
            <a:extLst>
              <a:ext uri="{FF2B5EF4-FFF2-40B4-BE49-F238E27FC236}">
                <a16:creationId xmlns:a16="http://schemas.microsoft.com/office/drawing/2014/main" id="{8D2EDC9F-2EBB-4A2A-9C8F-322C900C9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526" y="1629184"/>
            <a:ext cx="4342899" cy="4512661"/>
          </a:xfrm>
          <a:prstGeom prst="rect">
            <a:avLst/>
          </a:prstGeom>
        </p:spPr>
      </p:pic>
    </p:spTree>
    <p:extLst>
      <p:ext uri="{BB962C8B-B14F-4D97-AF65-F5344CB8AC3E}">
        <p14:creationId xmlns:p14="http://schemas.microsoft.com/office/powerpoint/2010/main" val="1170544079"/>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47F8A-7BF8-48EE-B833-A433C921F288}"/>
              </a:ext>
            </a:extLst>
          </p:cNvPr>
          <p:cNvSpPr>
            <a:spLocks noGrp="1"/>
          </p:cNvSpPr>
          <p:nvPr>
            <p:ph type="title"/>
          </p:nvPr>
        </p:nvSpPr>
        <p:spPr>
          <a:xfrm>
            <a:off x="673248" y="271587"/>
            <a:ext cx="5283415" cy="609473"/>
          </a:xfrm>
        </p:spPr>
        <p:txBody>
          <a:bodyPr/>
          <a:lstStyle/>
          <a:p>
            <a:r>
              <a:rPr lang="en-GB" dirty="0"/>
              <a:t>6-FIGURE GRID REFERENCES</a:t>
            </a:r>
          </a:p>
        </p:txBody>
      </p:sp>
      <p:sp>
        <p:nvSpPr>
          <p:cNvPr id="3" name="Content Placeholder 2">
            <a:extLst>
              <a:ext uri="{FF2B5EF4-FFF2-40B4-BE49-F238E27FC236}">
                <a16:creationId xmlns:a16="http://schemas.microsoft.com/office/drawing/2014/main" id="{D5033AB3-154B-4544-8C83-474031DB08CD}"/>
              </a:ext>
            </a:extLst>
          </p:cNvPr>
          <p:cNvSpPr>
            <a:spLocks noGrp="1"/>
          </p:cNvSpPr>
          <p:nvPr>
            <p:ph idx="1"/>
          </p:nvPr>
        </p:nvSpPr>
        <p:spPr>
          <a:xfrm>
            <a:off x="673248" y="1184490"/>
            <a:ext cx="4861278" cy="5402050"/>
          </a:xfrm>
        </p:spPr>
        <p:txBody>
          <a:bodyPr/>
          <a:lstStyle/>
          <a:p>
            <a:r>
              <a:rPr lang="en-GB" dirty="0"/>
              <a:t>Mentally divide the northings and eastings into ten parts. </a:t>
            </a:r>
          </a:p>
          <a:p>
            <a:pPr marL="0" indent="0">
              <a:buNone/>
            </a:pPr>
            <a:endParaRPr lang="en-GB" dirty="0"/>
          </a:p>
          <a:p>
            <a:r>
              <a:rPr lang="en-GB" dirty="0"/>
              <a:t>The red dot is 3/10 across the easting.</a:t>
            </a:r>
          </a:p>
          <a:p>
            <a:endParaRPr lang="en-GB" dirty="0"/>
          </a:p>
          <a:p>
            <a:r>
              <a:rPr lang="en-GB" dirty="0"/>
              <a:t>4/10 up the northing.</a:t>
            </a:r>
          </a:p>
          <a:p>
            <a:endParaRPr lang="en-GB" dirty="0"/>
          </a:p>
          <a:p>
            <a:r>
              <a:rPr lang="en-GB" dirty="0"/>
              <a:t>Put the missing numbers in the gaps:</a:t>
            </a:r>
          </a:p>
        </p:txBody>
      </p:sp>
      <p:graphicFrame>
        <p:nvGraphicFramePr>
          <p:cNvPr id="4" name="Table 3">
            <a:extLst>
              <a:ext uri="{FF2B5EF4-FFF2-40B4-BE49-F238E27FC236}">
                <a16:creationId xmlns:a16="http://schemas.microsoft.com/office/drawing/2014/main" id="{3F4FD04A-804F-4DC9-94E3-48F8324651B8}"/>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7" name="Picture 6">
            <a:extLst>
              <a:ext uri="{FF2B5EF4-FFF2-40B4-BE49-F238E27FC236}">
                <a16:creationId xmlns:a16="http://schemas.microsoft.com/office/drawing/2014/main" id="{8D2EDC9F-2EBB-4A2A-9C8F-322C900C9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525" y="1629184"/>
            <a:ext cx="4342899" cy="4512661"/>
          </a:xfrm>
          <a:prstGeom prst="rect">
            <a:avLst/>
          </a:prstGeom>
        </p:spPr>
      </p:pic>
      <p:graphicFrame>
        <p:nvGraphicFramePr>
          <p:cNvPr id="8" name="Table 7">
            <a:extLst>
              <a:ext uri="{FF2B5EF4-FFF2-40B4-BE49-F238E27FC236}">
                <a16:creationId xmlns:a16="http://schemas.microsoft.com/office/drawing/2014/main" id="{E7CAC5C7-D970-4ECB-B662-1354FB39E757}"/>
              </a:ext>
            </a:extLst>
          </p:cNvPr>
          <p:cNvGraphicFramePr>
            <a:graphicFrameLocks noGrp="1"/>
          </p:cNvGraphicFramePr>
          <p:nvPr>
            <p:extLst>
              <p:ext uri="{D42A27DB-BD31-4B8C-83A1-F6EECF244321}">
                <p14:modId xmlns:p14="http://schemas.microsoft.com/office/powerpoint/2010/main" val="646009055"/>
              </p:ext>
            </p:extLst>
          </p:nvPr>
        </p:nvGraphicFramePr>
        <p:xfrm>
          <a:off x="1973631" y="5064179"/>
          <a:ext cx="2260511" cy="1218661"/>
        </p:xfrm>
        <a:graphic>
          <a:graphicData uri="http://schemas.openxmlformats.org/drawingml/2006/table">
            <a:tbl>
              <a:tblPr/>
              <a:tblGrid>
                <a:gridCol w="2260511">
                  <a:extLst>
                    <a:ext uri="{9D8B030D-6E8A-4147-A177-3AD203B41FA5}">
                      <a16:colId xmlns:a16="http://schemas.microsoft.com/office/drawing/2014/main" val="1197219168"/>
                    </a:ext>
                  </a:extLst>
                </a:gridCol>
              </a:tblGrid>
              <a:tr h="411737">
                <a:tc>
                  <a:txBody>
                    <a:bodyPr/>
                    <a:lstStyle/>
                    <a:p>
                      <a:pPr marR="0" indent="0" algn="ctr" rtl="0">
                        <a:lnSpc>
                          <a:spcPct val="119000"/>
                        </a:lnSpc>
                        <a:spcBef>
                          <a:spcPts val="0"/>
                        </a:spcBef>
                        <a:spcAft>
                          <a:spcPts val="600"/>
                        </a:spcAft>
                      </a:pPr>
                      <a:r>
                        <a:rPr lang="en-GB" sz="2400" b="1" kern="1400" dirty="0">
                          <a:ln>
                            <a:noFill/>
                          </a:ln>
                          <a:solidFill>
                            <a:srgbClr val="FFFFFF"/>
                          </a:solidFill>
                          <a:effectLst/>
                          <a:latin typeface="Myriad Pro" panose="020B0503030403020204" pitchFamily="34" charset="0"/>
                        </a:rPr>
                        <a:t>Grid Reference</a:t>
                      </a:r>
                      <a:endParaRPr lang="en-GB" sz="2400" kern="1400" dirty="0">
                        <a:ln>
                          <a:noFill/>
                        </a:ln>
                        <a:solidFill>
                          <a:srgbClr val="DFD4D7"/>
                        </a:solidFill>
                        <a:effectLst/>
                        <a:latin typeface="Calibri" panose="020F0502020204030204" pitchFamily="34" charset="0"/>
                      </a:endParaRPr>
                    </a:p>
                  </a:txBody>
                  <a:tcPr marL="59698" marR="59698" marT="59698" marB="59698">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extLst>
                  <a:ext uri="{0D108BD9-81ED-4DB2-BD59-A6C34878D82A}">
                    <a16:rowId xmlns:a16="http://schemas.microsoft.com/office/drawing/2014/main" val="4012075825"/>
                  </a:ext>
                </a:extLst>
              </a:tr>
              <a:tr h="515827">
                <a:tc>
                  <a:txBody>
                    <a:bodyPr/>
                    <a:lstStyle/>
                    <a:p>
                      <a:pPr marR="0" indent="0" algn="ctr" rtl="0">
                        <a:lnSpc>
                          <a:spcPct val="119000"/>
                        </a:lnSpc>
                        <a:spcBef>
                          <a:spcPts val="0"/>
                        </a:spcBef>
                        <a:spcAft>
                          <a:spcPts val="600"/>
                        </a:spcAft>
                      </a:pPr>
                      <a:r>
                        <a:rPr lang="en-GB" sz="3400" b="1" kern="1400" dirty="0">
                          <a:ln>
                            <a:noFill/>
                          </a:ln>
                          <a:solidFill>
                            <a:srgbClr val="000000"/>
                          </a:solidFill>
                          <a:effectLst/>
                          <a:latin typeface="Myriad Pro" panose="020B0503030403020204" pitchFamily="34" charset="0"/>
                        </a:rPr>
                        <a:t>18</a:t>
                      </a:r>
                      <a:r>
                        <a:rPr lang="en-GB" sz="3400" b="1" kern="1400" dirty="0">
                          <a:ln>
                            <a:noFill/>
                          </a:ln>
                          <a:solidFill>
                            <a:srgbClr val="FFC000"/>
                          </a:solidFill>
                          <a:effectLst/>
                          <a:latin typeface="Myriad Pro" panose="020B0503030403020204" pitchFamily="34" charset="0"/>
                        </a:rPr>
                        <a:t>3</a:t>
                      </a:r>
                      <a:r>
                        <a:rPr lang="en-GB" sz="3400" b="1" kern="1400" dirty="0">
                          <a:ln>
                            <a:noFill/>
                          </a:ln>
                          <a:solidFill>
                            <a:srgbClr val="000000"/>
                          </a:solidFill>
                          <a:effectLst/>
                          <a:latin typeface="Myriad Pro" panose="020B0503030403020204" pitchFamily="34" charset="0"/>
                        </a:rPr>
                        <a:t>25</a:t>
                      </a:r>
                      <a:r>
                        <a:rPr lang="en-GB" sz="3400" b="1" kern="1400" dirty="0">
                          <a:ln>
                            <a:noFill/>
                          </a:ln>
                          <a:solidFill>
                            <a:srgbClr val="FFC000"/>
                          </a:solidFill>
                          <a:effectLst/>
                          <a:latin typeface="Myriad Pro" panose="020B0503030403020204" pitchFamily="34" charset="0"/>
                        </a:rPr>
                        <a:t>4</a:t>
                      </a:r>
                      <a:endParaRPr lang="en-GB" sz="3400" kern="1400" dirty="0">
                        <a:ln>
                          <a:noFill/>
                        </a:ln>
                        <a:solidFill>
                          <a:srgbClr val="FFC000"/>
                        </a:solidFill>
                        <a:effectLst/>
                        <a:latin typeface="Calibri" panose="020F0502020204030204" pitchFamily="34" charset="0"/>
                      </a:endParaRPr>
                    </a:p>
                  </a:txBody>
                  <a:tcPr marL="59698" marR="59698" marT="59698" marB="59698">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extLst>
                  <a:ext uri="{0D108BD9-81ED-4DB2-BD59-A6C34878D82A}">
                    <a16:rowId xmlns:a16="http://schemas.microsoft.com/office/drawing/2014/main" val="1899588194"/>
                  </a:ext>
                </a:extLst>
              </a:tr>
            </a:tbl>
          </a:graphicData>
        </a:graphic>
      </p:graphicFrame>
    </p:spTree>
    <p:extLst>
      <p:ext uri="{BB962C8B-B14F-4D97-AF65-F5344CB8AC3E}">
        <p14:creationId xmlns:p14="http://schemas.microsoft.com/office/powerpoint/2010/main" val="2271722185"/>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47F8A-7BF8-48EE-B833-A433C921F288}"/>
              </a:ext>
            </a:extLst>
          </p:cNvPr>
          <p:cNvSpPr>
            <a:spLocks noGrp="1"/>
          </p:cNvSpPr>
          <p:nvPr>
            <p:ph type="title"/>
          </p:nvPr>
        </p:nvSpPr>
        <p:spPr>
          <a:xfrm>
            <a:off x="673248" y="271587"/>
            <a:ext cx="5283415" cy="609473"/>
          </a:xfrm>
        </p:spPr>
        <p:txBody>
          <a:bodyPr/>
          <a:lstStyle/>
          <a:p>
            <a:r>
              <a:rPr lang="en-GB" dirty="0"/>
              <a:t>6-FIGURE GRID REFERENCES</a:t>
            </a:r>
          </a:p>
        </p:txBody>
      </p:sp>
      <p:sp>
        <p:nvSpPr>
          <p:cNvPr id="3" name="Content Placeholder 2">
            <a:extLst>
              <a:ext uri="{FF2B5EF4-FFF2-40B4-BE49-F238E27FC236}">
                <a16:creationId xmlns:a16="http://schemas.microsoft.com/office/drawing/2014/main" id="{D5033AB3-154B-4544-8C83-474031DB08CD}"/>
              </a:ext>
            </a:extLst>
          </p:cNvPr>
          <p:cNvSpPr>
            <a:spLocks noGrp="1"/>
          </p:cNvSpPr>
          <p:nvPr>
            <p:ph idx="1"/>
          </p:nvPr>
        </p:nvSpPr>
        <p:spPr>
          <a:xfrm>
            <a:off x="673248" y="1184490"/>
            <a:ext cx="5283414" cy="5402050"/>
          </a:xfrm>
        </p:spPr>
        <p:txBody>
          <a:bodyPr/>
          <a:lstStyle/>
          <a:p>
            <a:r>
              <a:rPr lang="en-GB" dirty="0"/>
              <a:t>What is the grid reference of dot ‘B’?</a:t>
            </a:r>
          </a:p>
        </p:txBody>
      </p:sp>
      <p:graphicFrame>
        <p:nvGraphicFramePr>
          <p:cNvPr id="4" name="Table 3">
            <a:extLst>
              <a:ext uri="{FF2B5EF4-FFF2-40B4-BE49-F238E27FC236}">
                <a16:creationId xmlns:a16="http://schemas.microsoft.com/office/drawing/2014/main" id="{3F4FD04A-804F-4DC9-94E3-48F8324651B8}"/>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7" name="Picture 6">
            <a:extLst>
              <a:ext uri="{FF2B5EF4-FFF2-40B4-BE49-F238E27FC236}">
                <a16:creationId xmlns:a16="http://schemas.microsoft.com/office/drawing/2014/main" id="{8D2EDC9F-2EBB-4A2A-9C8F-322C900C9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526" y="1629184"/>
            <a:ext cx="4342899" cy="4512661"/>
          </a:xfrm>
          <a:prstGeom prst="rect">
            <a:avLst/>
          </a:prstGeom>
        </p:spPr>
      </p:pic>
      <p:graphicFrame>
        <p:nvGraphicFramePr>
          <p:cNvPr id="9" name="Table 8">
            <a:extLst>
              <a:ext uri="{FF2B5EF4-FFF2-40B4-BE49-F238E27FC236}">
                <a16:creationId xmlns:a16="http://schemas.microsoft.com/office/drawing/2014/main" id="{16E95315-F2C5-470B-919F-1B3389EC8DB6}"/>
              </a:ext>
            </a:extLst>
          </p:cNvPr>
          <p:cNvGraphicFramePr>
            <a:graphicFrameLocks noGrp="1"/>
          </p:cNvGraphicFramePr>
          <p:nvPr>
            <p:extLst>
              <p:ext uri="{D42A27DB-BD31-4B8C-83A1-F6EECF244321}">
                <p14:modId xmlns:p14="http://schemas.microsoft.com/office/powerpoint/2010/main" val="4143521984"/>
              </p:ext>
            </p:extLst>
          </p:nvPr>
        </p:nvGraphicFramePr>
        <p:xfrm>
          <a:off x="2106913" y="2219186"/>
          <a:ext cx="2416084" cy="1245087"/>
        </p:xfrm>
        <a:graphic>
          <a:graphicData uri="http://schemas.openxmlformats.org/drawingml/2006/table">
            <a:tbl>
              <a:tblPr/>
              <a:tblGrid>
                <a:gridCol w="2416084">
                  <a:extLst>
                    <a:ext uri="{9D8B030D-6E8A-4147-A177-3AD203B41FA5}">
                      <a16:colId xmlns:a16="http://schemas.microsoft.com/office/drawing/2014/main" val="1197219168"/>
                    </a:ext>
                  </a:extLst>
                </a:gridCol>
              </a:tblGrid>
              <a:tr h="489571">
                <a:tc>
                  <a:txBody>
                    <a:bodyPr/>
                    <a:lstStyle/>
                    <a:p>
                      <a:pPr marR="0" indent="0" algn="ctr" rtl="0">
                        <a:lnSpc>
                          <a:spcPct val="119000"/>
                        </a:lnSpc>
                        <a:spcBef>
                          <a:spcPts val="0"/>
                        </a:spcBef>
                        <a:spcAft>
                          <a:spcPts val="600"/>
                        </a:spcAft>
                      </a:pPr>
                      <a:r>
                        <a:rPr lang="en-GB" sz="2400" b="1" kern="1400" dirty="0">
                          <a:ln>
                            <a:noFill/>
                          </a:ln>
                          <a:solidFill>
                            <a:srgbClr val="FFFFFF"/>
                          </a:solidFill>
                          <a:effectLst/>
                          <a:latin typeface="Myriad Pro" panose="020B0503030403020204" pitchFamily="34" charset="0"/>
                        </a:rPr>
                        <a:t>Grid Reference</a:t>
                      </a:r>
                      <a:endParaRPr lang="en-GB" sz="2400" kern="1400" dirty="0">
                        <a:ln>
                          <a:noFill/>
                        </a:ln>
                        <a:solidFill>
                          <a:srgbClr val="DFD4D7"/>
                        </a:solidFill>
                        <a:effectLst/>
                        <a:latin typeface="Calibri" panose="020F0502020204030204" pitchFamily="34" charset="0"/>
                      </a:endParaRPr>
                    </a:p>
                  </a:txBody>
                  <a:tcPr marL="59698" marR="59698" marT="59698" marB="59698">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extLst>
                  <a:ext uri="{0D108BD9-81ED-4DB2-BD59-A6C34878D82A}">
                    <a16:rowId xmlns:a16="http://schemas.microsoft.com/office/drawing/2014/main" val="4012075825"/>
                  </a:ext>
                </a:extLst>
              </a:tr>
              <a:tr h="720243">
                <a:tc>
                  <a:txBody>
                    <a:bodyPr/>
                    <a:lstStyle/>
                    <a:p>
                      <a:pPr marR="0" indent="0" algn="ctr" rtl="0">
                        <a:lnSpc>
                          <a:spcPct val="119000"/>
                        </a:lnSpc>
                        <a:spcBef>
                          <a:spcPts val="0"/>
                        </a:spcBef>
                        <a:spcAft>
                          <a:spcPts val="600"/>
                        </a:spcAft>
                      </a:pPr>
                      <a:r>
                        <a:rPr lang="en-GB" sz="3400" b="1" kern="1400" dirty="0">
                          <a:ln>
                            <a:noFill/>
                          </a:ln>
                          <a:solidFill>
                            <a:srgbClr val="000000"/>
                          </a:solidFill>
                          <a:effectLst/>
                          <a:latin typeface="Myriad Pro" panose="020B0503030403020204" pitchFamily="34" charset="0"/>
                        </a:rPr>
                        <a:t>18</a:t>
                      </a:r>
                      <a:r>
                        <a:rPr lang="en-GB" sz="3400" b="1" kern="1400" dirty="0">
                          <a:ln>
                            <a:noFill/>
                          </a:ln>
                          <a:solidFill>
                            <a:srgbClr val="FFC000"/>
                          </a:solidFill>
                          <a:effectLst/>
                          <a:latin typeface="Myriad Pro" panose="020B0503030403020204" pitchFamily="34" charset="0"/>
                        </a:rPr>
                        <a:t>7</a:t>
                      </a:r>
                      <a:r>
                        <a:rPr lang="en-GB" sz="3400" b="1" kern="1400" dirty="0">
                          <a:ln>
                            <a:noFill/>
                          </a:ln>
                          <a:solidFill>
                            <a:srgbClr val="000000"/>
                          </a:solidFill>
                          <a:effectLst/>
                          <a:latin typeface="Myriad Pro" panose="020B0503030403020204" pitchFamily="34" charset="0"/>
                        </a:rPr>
                        <a:t>25</a:t>
                      </a:r>
                      <a:r>
                        <a:rPr lang="en-GB" sz="3400" b="1" kern="1400" dirty="0">
                          <a:ln>
                            <a:noFill/>
                          </a:ln>
                          <a:solidFill>
                            <a:srgbClr val="FFC000"/>
                          </a:solidFill>
                          <a:effectLst/>
                          <a:latin typeface="Myriad Pro" panose="020B0503030403020204" pitchFamily="34" charset="0"/>
                        </a:rPr>
                        <a:t>7</a:t>
                      </a:r>
                      <a:endParaRPr lang="en-GB" sz="3400" kern="1400" dirty="0">
                        <a:ln>
                          <a:noFill/>
                        </a:ln>
                        <a:solidFill>
                          <a:srgbClr val="FFC000"/>
                        </a:solidFill>
                        <a:effectLst/>
                        <a:latin typeface="Calibri" panose="020F0502020204030204" pitchFamily="34" charset="0"/>
                      </a:endParaRPr>
                    </a:p>
                  </a:txBody>
                  <a:tcPr marL="59698" marR="59698" marT="59698" marB="59698">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extLst>
                  <a:ext uri="{0D108BD9-81ED-4DB2-BD59-A6C34878D82A}">
                    <a16:rowId xmlns:a16="http://schemas.microsoft.com/office/drawing/2014/main" val="1899588194"/>
                  </a:ext>
                </a:extLst>
              </a:tr>
            </a:tbl>
          </a:graphicData>
        </a:graphic>
      </p:graphicFrame>
    </p:spTree>
    <p:extLst>
      <p:ext uri="{BB962C8B-B14F-4D97-AF65-F5344CB8AC3E}">
        <p14:creationId xmlns:p14="http://schemas.microsoft.com/office/powerpoint/2010/main" val="2377823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47F8A-7BF8-48EE-B833-A433C921F288}"/>
              </a:ext>
            </a:extLst>
          </p:cNvPr>
          <p:cNvSpPr>
            <a:spLocks noGrp="1"/>
          </p:cNvSpPr>
          <p:nvPr>
            <p:ph type="title"/>
          </p:nvPr>
        </p:nvSpPr>
        <p:spPr>
          <a:xfrm>
            <a:off x="673248" y="271587"/>
            <a:ext cx="5283415" cy="609473"/>
          </a:xfrm>
        </p:spPr>
        <p:txBody>
          <a:bodyPr/>
          <a:lstStyle/>
          <a:p>
            <a:r>
              <a:rPr lang="en-GB" dirty="0"/>
              <a:t>6-FIGURE GRID REFERENCES</a:t>
            </a:r>
          </a:p>
        </p:txBody>
      </p:sp>
      <p:graphicFrame>
        <p:nvGraphicFramePr>
          <p:cNvPr id="4" name="Table 3">
            <a:extLst>
              <a:ext uri="{FF2B5EF4-FFF2-40B4-BE49-F238E27FC236}">
                <a16:creationId xmlns:a16="http://schemas.microsoft.com/office/drawing/2014/main" id="{3F4FD04A-804F-4DC9-94E3-48F8324651B8}"/>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73</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10" name="How to take a 6-figure grid reference">
            <a:hlinkClick r:id="" action="ppaction://media"/>
            <a:extLst>
              <a:ext uri="{FF2B5EF4-FFF2-40B4-BE49-F238E27FC236}">
                <a16:creationId xmlns:a16="http://schemas.microsoft.com/office/drawing/2014/main" id="{BE852E57-B5DF-4D74-BFBA-E5E54C70E8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248" y="1173367"/>
            <a:ext cx="9204177" cy="5177350"/>
          </a:xfrm>
          <a:prstGeom prst="rect">
            <a:avLst/>
          </a:prstGeom>
        </p:spPr>
      </p:pic>
    </p:spTree>
    <p:extLst>
      <p:ext uri="{BB962C8B-B14F-4D97-AF65-F5344CB8AC3E}">
        <p14:creationId xmlns:p14="http://schemas.microsoft.com/office/powerpoint/2010/main" val="2323421398"/>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1323946349"/>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LO2: </a:t>
            </a:r>
            <a:r>
              <a:rPr lang="en-GB" dirty="0">
                <a:solidFill>
                  <a:srgbClr val="0072CF"/>
                </a:solidFill>
              </a:rPr>
              <a:t>Know the scales and features of Ordnance Survey maps.</a:t>
            </a:r>
          </a:p>
          <a:p>
            <a:pPr marL="0" indent="0">
              <a:buNone/>
            </a:pPr>
            <a:endParaRPr lang="en-GB" dirty="0">
              <a:solidFill>
                <a:srgbClr val="0072CF"/>
              </a:solidFill>
            </a:endParaRPr>
          </a:p>
          <a:p>
            <a:r>
              <a:rPr lang="en-GB" dirty="0"/>
              <a:t>Use grid referencing systems on Ordnance Survey maps to find locations.</a:t>
            </a:r>
          </a:p>
          <a:p>
            <a:pPr marL="0" indent="0">
              <a:buNone/>
            </a:pPr>
            <a:endParaRPr lang="en-GB" dirty="0">
              <a:solidFill>
                <a:srgbClr val="0072CF"/>
              </a:solidFill>
            </a:endParaRPr>
          </a:p>
          <a:p>
            <a:pPr marL="0" indent="0">
              <a:buNone/>
            </a:pPr>
            <a:endParaRPr lang="en-GB" sz="2000" dirty="0"/>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87108"/>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Using an OS map, find 3 features.</a:t>
            </a:r>
          </a:p>
          <a:p>
            <a:pPr marL="0" indent="0" algn="ctr">
              <a:buNone/>
            </a:pPr>
            <a:endParaRPr lang="en-GB" sz="3600" b="1" dirty="0"/>
          </a:p>
          <a:p>
            <a:pPr marL="0" indent="0" algn="ctr">
              <a:buNone/>
            </a:pPr>
            <a:r>
              <a:rPr lang="en-GB" sz="3600" b="1" dirty="0"/>
              <a:t>Give their 6 figure grid reference.</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7" y="271586"/>
            <a:ext cx="4584553" cy="645083"/>
          </a:xfrm>
        </p:spPr>
        <p:txBody>
          <a:bodyPr>
            <a:normAutofit/>
          </a:bodyPr>
          <a:lstStyle/>
          <a:p>
            <a:r>
              <a:rPr lang="en-GB" dirty="0"/>
              <a:t>GRID REFERENCE TASK 1</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sign page 23 of your First Class Logbook and fill in the </a:t>
            </a:r>
            <a:r>
              <a:rPr lang="en-GB" sz="2000" i="1" dirty="0">
                <a:solidFill>
                  <a:schemeClr val="bg1"/>
                </a:solidFill>
              </a:rPr>
              <a:t>Task P3 Activity 1 Map Reading </a:t>
            </a:r>
            <a:r>
              <a:rPr lang="en-GB" sz="2000" dirty="0">
                <a:solidFill>
                  <a:schemeClr val="bg1"/>
                </a:solidFill>
              </a:rPr>
              <a:t>log sheet.</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extLst>
              <p:ext uri="{D42A27DB-BD31-4B8C-83A1-F6EECF244321}">
                <p14:modId xmlns:p14="http://schemas.microsoft.com/office/powerpoint/2010/main" val="955262744"/>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23</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796983242"/>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Look at the Potters Bar map and give the 6 figure grid references of the places marked by the 14 arrows.</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7" y="271586"/>
            <a:ext cx="4584553" cy="645083"/>
          </a:xfrm>
        </p:spPr>
        <p:txBody>
          <a:bodyPr>
            <a:normAutofit/>
          </a:bodyPr>
          <a:lstStyle/>
          <a:p>
            <a:r>
              <a:rPr lang="en-GB" dirty="0"/>
              <a:t>GRID REFERENCE TASK 2</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80314"/>
            <a:ext cx="8980715" cy="696686"/>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check and sign page 23 of your First Class Logbook.</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extLst>
              <p:ext uri="{D42A27DB-BD31-4B8C-83A1-F6EECF244321}">
                <p14:modId xmlns:p14="http://schemas.microsoft.com/office/powerpoint/2010/main" val="1488183348"/>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23</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165776868"/>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8FA910-4EA0-4EFE-8D4B-59527AE8AEFE}"/>
              </a:ext>
            </a:extLst>
          </p:cNvPr>
          <p:cNvSpPr>
            <a:spLocks noGrp="1"/>
          </p:cNvSpPr>
          <p:nvPr>
            <p:ph idx="1"/>
          </p:nvPr>
        </p:nvSpPr>
        <p:spPr>
          <a:xfrm>
            <a:off x="673248" y="1184490"/>
            <a:ext cx="9204177" cy="5468724"/>
          </a:xfrm>
        </p:spPr>
        <p:txBody>
          <a:bodyPr>
            <a:normAutofit/>
          </a:bodyPr>
          <a:lstStyle/>
          <a:p>
            <a:r>
              <a:rPr lang="en-GB" sz="2000" dirty="0"/>
              <a:t>This presentation is provided free of charge with the 1st class cadet training system with no warranty or support.</a:t>
            </a:r>
          </a:p>
          <a:p>
            <a:r>
              <a:rPr lang="en-GB" sz="2000" dirty="0"/>
              <a:t>Every effort has been made to ensure the information is correct, but the author accepts no responsibility for any errors or omissions.</a:t>
            </a:r>
          </a:p>
          <a:p>
            <a:r>
              <a:rPr lang="en-GB" sz="2000" dirty="0"/>
              <a:t>Official information on </a:t>
            </a:r>
            <a:r>
              <a:rPr lang="en-GB" sz="2000" dirty="0" err="1"/>
              <a:t>Ultilearn</a:t>
            </a:r>
            <a:r>
              <a:rPr lang="en-GB" sz="2000" dirty="0"/>
              <a:t> or Bader SharePoint should be checked before using these presentations.</a:t>
            </a:r>
          </a:p>
          <a:p>
            <a:r>
              <a:rPr lang="en-GB" sz="2000" dirty="0"/>
              <a:t>These presentations may be distributed to other Air Cadet squadrons free of charge, but do not place them on the internet. </a:t>
            </a:r>
          </a:p>
          <a:p>
            <a:r>
              <a:rPr lang="en-GB" sz="2000" dirty="0"/>
              <a:t>For best results, use with the 1st class resource book and 1st class instructor handbook, available from </a:t>
            </a:r>
            <a:r>
              <a:rPr lang="en-GB" sz="2000" dirty="0">
                <a:hlinkClick r:id="rId3"/>
              </a:rPr>
              <a:t>cadetdirect.com</a:t>
            </a:r>
            <a:r>
              <a:rPr lang="en-GB" sz="2000" dirty="0"/>
              <a:t>.</a:t>
            </a:r>
          </a:p>
          <a:p>
            <a:pPr marL="0" indent="0">
              <a:buNone/>
            </a:pPr>
            <a:endParaRPr lang="en-GB" sz="2000" dirty="0"/>
          </a:p>
          <a:p>
            <a:pPr marL="0" indent="0">
              <a:buNone/>
            </a:pPr>
            <a:endParaRPr lang="en-GB" sz="2000" dirty="0"/>
          </a:p>
          <a:p>
            <a:pPr marL="0" indent="0">
              <a:buNone/>
            </a:pPr>
            <a:endParaRPr lang="en-GB" sz="2000" dirty="0"/>
          </a:p>
          <a:p>
            <a:pPr marL="0" indent="0">
              <a:buNone/>
            </a:pPr>
            <a:r>
              <a:rPr lang="en-GB" sz="2000" dirty="0"/>
              <a:t>Version 19/04</a:t>
            </a:r>
          </a:p>
        </p:txBody>
      </p:sp>
      <p:sp>
        <p:nvSpPr>
          <p:cNvPr id="3" name="Title 2">
            <a:extLst>
              <a:ext uri="{FF2B5EF4-FFF2-40B4-BE49-F238E27FC236}">
                <a16:creationId xmlns:a16="http://schemas.microsoft.com/office/drawing/2014/main" id="{C6D1B6E8-056B-4DB6-832B-A118019CC386}"/>
              </a:ext>
            </a:extLst>
          </p:cNvPr>
          <p:cNvSpPr>
            <a:spLocks noGrp="1"/>
          </p:cNvSpPr>
          <p:nvPr>
            <p:ph type="title"/>
          </p:nvPr>
        </p:nvSpPr>
        <p:spPr>
          <a:xfrm>
            <a:off x="673248" y="271587"/>
            <a:ext cx="5276139" cy="609474"/>
          </a:xfrm>
        </p:spPr>
        <p:txBody>
          <a:bodyPr>
            <a:normAutofit/>
          </a:bodyPr>
          <a:lstStyle/>
          <a:p>
            <a:r>
              <a:rPr lang="en-GB" sz="3200" dirty="0"/>
              <a:t>INSTRUCTOR INFORMATION</a:t>
            </a:r>
          </a:p>
        </p:txBody>
      </p:sp>
    </p:spTree>
    <p:extLst>
      <p:ext uri="{BB962C8B-B14F-4D97-AF65-F5344CB8AC3E}">
        <p14:creationId xmlns:p14="http://schemas.microsoft.com/office/powerpoint/2010/main" val="3695001804"/>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LO2: </a:t>
            </a:r>
            <a:r>
              <a:rPr lang="en-GB" dirty="0">
                <a:solidFill>
                  <a:srgbClr val="0072CF"/>
                </a:solidFill>
              </a:rPr>
              <a:t>Know the scales and features of Ordnance Survey maps.</a:t>
            </a:r>
          </a:p>
          <a:p>
            <a:pPr marL="0" indent="0">
              <a:buNone/>
            </a:pPr>
            <a:endParaRPr lang="en-GB" dirty="0">
              <a:solidFill>
                <a:srgbClr val="0072CF"/>
              </a:solidFill>
            </a:endParaRPr>
          </a:p>
          <a:p>
            <a:r>
              <a:rPr lang="en-GB" dirty="0"/>
              <a:t>Use grid referencing systems on Ordnance Survey maps to find locations.</a:t>
            </a:r>
          </a:p>
          <a:p>
            <a:pPr marL="0" indent="0">
              <a:buNone/>
            </a:pPr>
            <a:endParaRPr lang="en-GB" dirty="0">
              <a:solidFill>
                <a:srgbClr val="0072CF"/>
              </a:solidFill>
            </a:endParaRPr>
          </a:p>
          <a:p>
            <a:pPr marL="0" indent="0">
              <a:buNone/>
            </a:pPr>
            <a:endParaRPr lang="en-GB" sz="2000" dirty="0"/>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356829"/>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2A17F-1D52-412D-9B82-EA9973233128}"/>
              </a:ext>
            </a:extLst>
          </p:cNvPr>
          <p:cNvSpPr>
            <a:spLocks noGrp="1"/>
          </p:cNvSpPr>
          <p:nvPr>
            <p:ph idx="1"/>
          </p:nvPr>
        </p:nvSpPr>
        <p:spPr>
          <a:xfrm>
            <a:off x="673249" y="1184490"/>
            <a:ext cx="3670152" cy="5402050"/>
          </a:xfrm>
        </p:spPr>
        <p:txBody>
          <a:bodyPr/>
          <a:lstStyle/>
          <a:p>
            <a:r>
              <a:rPr lang="en-GB" dirty="0"/>
              <a:t>Each country has their own ‘national grid’.</a:t>
            </a:r>
          </a:p>
          <a:p>
            <a:endParaRPr lang="en-GB" dirty="0"/>
          </a:p>
          <a:p>
            <a:r>
              <a:rPr lang="en-GB" dirty="0"/>
              <a:t>The UK is covered in a grid of 100km x 100km grid squares.</a:t>
            </a:r>
          </a:p>
          <a:p>
            <a:endParaRPr lang="en-GB" dirty="0"/>
          </a:p>
          <a:p>
            <a:r>
              <a:rPr lang="en-GB" dirty="0"/>
              <a:t>Each square is represented by two letters.</a:t>
            </a:r>
          </a:p>
          <a:p>
            <a:endParaRPr lang="en-GB" dirty="0"/>
          </a:p>
        </p:txBody>
      </p:sp>
      <p:sp>
        <p:nvSpPr>
          <p:cNvPr id="6" name="Title 5">
            <a:extLst>
              <a:ext uri="{FF2B5EF4-FFF2-40B4-BE49-F238E27FC236}">
                <a16:creationId xmlns:a16="http://schemas.microsoft.com/office/drawing/2014/main" id="{F856ED5A-C254-4C2F-BD13-57C125928B9B}"/>
              </a:ext>
            </a:extLst>
          </p:cNvPr>
          <p:cNvSpPr>
            <a:spLocks noGrp="1"/>
          </p:cNvSpPr>
          <p:nvPr>
            <p:ph type="title"/>
          </p:nvPr>
        </p:nvSpPr>
        <p:spPr>
          <a:xfrm>
            <a:off x="673248" y="271587"/>
            <a:ext cx="3933921" cy="609473"/>
          </a:xfrm>
        </p:spPr>
        <p:txBody>
          <a:bodyPr/>
          <a:lstStyle/>
          <a:p>
            <a:r>
              <a:rPr lang="en-GB" dirty="0"/>
              <a:t>THE NATIONAL GRID</a:t>
            </a:r>
          </a:p>
        </p:txBody>
      </p:sp>
      <p:graphicFrame>
        <p:nvGraphicFramePr>
          <p:cNvPr id="7" name="Table 6">
            <a:extLst>
              <a:ext uri="{FF2B5EF4-FFF2-40B4-BE49-F238E27FC236}">
                <a16:creationId xmlns:a16="http://schemas.microsoft.com/office/drawing/2014/main" id="{DA9DAC57-E7D3-4DE6-8F3B-8A6B9BDA35FE}"/>
              </a:ext>
            </a:extLst>
          </p:cNvPr>
          <p:cNvGraphicFramePr>
            <a:graphicFrameLocks noGrp="1"/>
          </p:cNvGraphicFramePr>
          <p:nvPr>
            <p:extLst>
              <p:ext uri="{D42A27DB-BD31-4B8C-83A1-F6EECF244321}">
                <p14:modId xmlns:p14="http://schemas.microsoft.com/office/powerpoint/2010/main" val="2650818430"/>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4">
            <a:extLst>
              <a:ext uri="{FF2B5EF4-FFF2-40B4-BE49-F238E27FC236}">
                <a16:creationId xmlns:a16="http://schemas.microsoft.com/office/drawing/2014/main" id="{811F57FE-EDC2-43DB-BC97-F2B8DA0FC918}"/>
              </a:ext>
            </a:extLst>
          </p:cNvPr>
          <p:cNvPicPr>
            <a:picLocks noChangeAspect="1"/>
          </p:cNvPicPr>
          <p:nvPr/>
        </p:nvPicPr>
        <p:blipFill>
          <a:blip r:embed="rId3"/>
          <a:stretch>
            <a:fillRect/>
          </a:stretch>
        </p:blipFill>
        <p:spPr>
          <a:xfrm>
            <a:off x="4778447" y="271460"/>
            <a:ext cx="3428545" cy="6335951"/>
          </a:xfrm>
          <a:prstGeom prst="rect">
            <a:avLst/>
          </a:prstGeom>
        </p:spPr>
      </p:pic>
    </p:spTree>
    <p:extLst>
      <p:ext uri="{BB962C8B-B14F-4D97-AF65-F5344CB8AC3E}">
        <p14:creationId xmlns:p14="http://schemas.microsoft.com/office/powerpoint/2010/main" val="4190296658"/>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55D6-B1B3-4EB0-B18E-06390106A527}"/>
              </a:ext>
            </a:extLst>
          </p:cNvPr>
          <p:cNvSpPr>
            <a:spLocks noGrp="1"/>
          </p:cNvSpPr>
          <p:nvPr>
            <p:ph type="title"/>
          </p:nvPr>
        </p:nvSpPr>
        <p:spPr>
          <a:xfrm>
            <a:off x="673248" y="271587"/>
            <a:ext cx="2914014" cy="609473"/>
          </a:xfrm>
        </p:spPr>
        <p:txBody>
          <a:bodyPr/>
          <a:lstStyle/>
          <a:p>
            <a:r>
              <a:rPr lang="en-GB" dirty="0"/>
              <a:t>GRID SQUARES</a:t>
            </a:r>
          </a:p>
        </p:txBody>
      </p:sp>
      <p:sp>
        <p:nvSpPr>
          <p:cNvPr id="3" name="Content Placeholder 2">
            <a:extLst>
              <a:ext uri="{FF2B5EF4-FFF2-40B4-BE49-F238E27FC236}">
                <a16:creationId xmlns:a16="http://schemas.microsoft.com/office/drawing/2014/main" id="{08E23686-73BB-4EAC-9484-2E438D783359}"/>
              </a:ext>
            </a:extLst>
          </p:cNvPr>
          <p:cNvSpPr>
            <a:spLocks noGrp="1"/>
          </p:cNvSpPr>
          <p:nvPr>
            <p:ph idx="1"/>
          </p:nvPr>
        </p:nvSpPr>
        <p:spPr>
          <a:xfrm>
            <a:off x="673248" y="1184490"/>
            <a:ext cx="9204177" cy="1840064"/>
          </a:xfrm>
        </p:spPr>
        <p:txBody>
          <a:bodyPr/>
          <a:lstStyle/>
          <a:p>
            <a:r>
              <a:rPr lang="en-GB"/>
              <a:t>Every Ordnance Survey map is covered in a series of grids.</a:t>
            </a:r>
          </a:p>
          <a:p>
            <a:endParaRPr lang="en-GB"/>
          </a:p>
          <a:p>
            <a:r>
              <a:rPr lang="en-GB"/>
              <a:t>By learning to use these grids we are able to locate a particular point on a map.</a:t>
            </a:r>
          </a:p>
          <a:p>
            <a:endParaRPr lang="en-GB" dirty="0"/>
          </a:p>
        </p:txBody>
      </p:sp>
      <p:grpSp>
        <p:nvGrpSpPr>
          <p:cNvPr id="6" name="Group 5">
            <a:extLst>
              <a:ext uri="{FF2B5EF4-FFF2-40B4-BE49-F238E27FC236}">
                <a16:creationId xmlns:a16="http://schemas.microsoft.com/office/drawing/2014/main" id="{D00598F0-F2E2-4374-B28E-160B1803B0FF}"/>
              </a:ext>
            </a:extLst>
          </p:cNvPr>
          <p:cNvGrpSpPr/>
          <p:nvPr/>
        </p:nvGrpSpPr>
        <p:grpSpPr>
          <a:xfrm>
            <a:off x="673248" y="3327984"/>
            <a:ext cx="9204177" cy="3090743"/>
            <a:chOff x="673248" y="4031901"/>
            <a:chExt cx="7043057" cy="2386826"/>
          </a:xfrm>
        </p:grpSpPr>
        <p:pic>
          <p:nvPicPr>
            <p:cNvPr id="4" name="Picture 3">
              <a:extLst>
                <a:ext uri="{FF2B5EF4-FFF2-40B4-BE49-F238E27FC236}">
                  <a16:creationId xmlns:a16="http://schemas.microsoft.com/office/drawing/2014/main" id="{63874B1E-C929-4F2C-8810-E9AFD033FDC5}"/>
                </a:ext>
              </a:extLst>
            </p:cNvPr>
            <p:cNvPicPr>
              <a:picLocks noChangeAspect="1"/>
            </p:cNvPicPr>
            <p:nvPr/>
          </p:nvPicPr>
          <p:blipFill>
            <a:blip r:embed="rId3"/>
            <a:stretch>
              <a:fillRect/>
            </a:stretch>
          </p:blipFill>
          <p:spPr>
            <a:xfrm>
              <a:off x="673248" y="4031901"/>
              <a:ext cx="2383971" cy="2383971"/>
            </a:xfrm>
            <a:prstGeom prst="rect">
              <a:avLst/>
            </a:prstGeom>
          </p:spPr>
        </p:pic>
        <p:pic>
          <p:nvPicPr>
            <p:cNvPr id="5" name="Picture 4">
              <a:extLst>
                <a:ext uri="{FF2B5EF4-FFF2-40B4-BE49-F238E27FC236}">
                  <a16:creationId xmlns:a16="http://schemas.microsoft.com/office/drawing/2014/main" id="{3E2AD20D-90A4-4847-9F3A-B8C576A2F387}"/>
                </a:ext>
              </a:extLst>
            </p:cNvPr>
            <p:cNvPicPr>
              <a:picLocks noChangeAspect="1"/>
            </p:cNvPicPr>
            <p:nvPr/>
          </p:nvPicPr>
          <p:blipFill>
            <a:blip r:embed="rId4"/>
            <a:stretch>
              <a:fillRect/>
            </a:stretch>
          </p:blipFill>
          <p:spPr>
            <a:xfrm>
              <a:off x="3348413" y="4031901"/>
              <a:ext cx="4367892" cy="2386826"/>
            </a:xfrm>
            <a:prstGeom prst="rect">
              <a:avLst/>
            </a:prstGeom>
          </p:spPr>
        </p:pic>
      </p:grpSp>
      <p:graphicFrame>
        <p:nvGraphicFramePr>
          <p:cNvPr id="8" name="Table 7">
            <a:extLst>
              <a:ext uri="{FF2B5EF4-FFF2-40B4-BE49-F238E27FC236}">
                <a16:creationId xmlns:a16="http://schemas.microsoft.com/office/drawing/2014/main" id="{950D306B-6541-4D55-9292-2468E37C8332}"/>
              </a:ext>
            </a:extLst>
          </p:cNvPr>
          <p:cNvGraphicFramePr>
            <a:graphicFrameLocks noGrp="1"/>
          </p:cNvGraphicFramePr>
          <p:nvPr>
            <p:extLst>
              <p:ext uri="{D42A27DB-BD31-4B8C-83A1-F6EECF244321}">
                <p14:modId xmlns:p14="http://schemas.microsoft.com/office/powerpoint/2010/main" val="2913434107"/>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1368520911"/>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4D938-F8A7-4A47-9973-680DF0426116}"/>
              </a:ext>
            </a:extLst>
          </p:cNvPr>
          <p:cNvSpPr>
            <a:spLocks noGrp="1"/>
          </p:cNvSpPr>
          <p:nvPr>
            <p:ph type="title"/>
          </p:nvPr>
        </p:nvSpPr>
        <p:spPr>
          <a:xfrm>
            <a:off x="673248" y="271587"/>
            <a:ext cx="2914014" cy="609473"/>
          </a:xfrm>
        </p:spPr>
        <p:txBody>
          <a:bodyPr/>
          <a:lstStyle/>
          <a:p>
            <a:r>
              <a:rPr lang="en-GB" dirty="0"/>
              <a:t>GRID SQUARES</a:t>
            </a:r>
          </a:p>
        </p:txBody>
      </p:sp>
      <p:sp>
        <p:nvSpPr>
          <p:cNvPr id="3" name="Content Placeholder 2">
            <a:extLst>
              <a:ext uri="{FF2B5EF4-FFF2-40B4-BE49-F238E27FC236}">
                <a16:creationId xmlns:a16="http://schemas.microsoft.com/office/drawing/2014/main" id="{BEA0C18F-23DC-4CB8-98B0-7843E1A6E910}"/>
              </a:ext>
            </a:extLst>
          </p:cNvPr>
          <p:cNvSpPr>
            <a:spLocks noGrp="1"/>
          </p:cNvSpPr>
          <p:nvPr>
            <p:ph idx="1"/>
          </p:nvPr>
        </p:nvSpPr>
        <p:spPr>
          <a:xfrm>
            <a:off x="673249" y="1184490"/>
            <a:ext cx="5824640" cy="5402050"/>
          </a:xfrm>
        </p:spPr>
        <p:txBody>
          <a:bodyPr>
            <a:normAutofit/>
          </a:bodyPr>
          <a:lstStyle/>
          <a:p>
            <a:r>
              <a:rPr lang="en-GB" dirty="0"/>
              <a:t>Grid lines on an OS map are spaced 1km apart no matter what the scale. This makes it easy to judge the rough distance between counting squares.</a:t>
            </a:r>
          </a:p>
          <a:p>
            <a:endParaRPr lang="en-GB" dirty="0"/>
          </a:p>
          <a:p>
            <a:r>
              <a:rPr lang="en-GB" dirty="0"/>
              <a:t>Horizontal lines are called </a:t>
            </a:r>
            <a:r>
              <a:rPr lang="en-GB" b="1" dirty="0"/>
              <a:t>Northings</a:t>
            </a:r>
            <a:r>
              <a:rPr lang="en-GB" dirty="0"/>
              <a:t>.</a:t>
            </a:r>
          </a:p>
          <a:p>
            <a:endParaRPr lang="en-GB" dirty="0"/>
          </a:p>
          <a:p>
            <a:r>
              <a:rPr lang="en-GB" dirty="0"/>
              <a:t>Vertical lines are called </a:t>
            </a:r>
            <a:r>
              <a:rPr lang="en-GB" b="1" dirty="0"/>
              <a:t>Eastings</a:t>
            </a:r>
            <a:r>
              <a:rPr lang="en-GB" dirty="0"/>
              <a:t>.</a:t>
            </a:r>
          </a:p>
          <a:p>
            <a:endParaRPr lang="en-GB" dirty="0"/>
          </a:p>
          <a:p>
            <a:r>
              <a:rPr lang="en-GB" dirty="0"/>
              <a:t>Each line has a number, based on the 100km square it belongs in.</a:t>
            </a:r>
          </a:p>
        </p:txBody>
      </p:sp>
      <p:pic>
        <p:nvPicPr>
          <p:cNvPr id="7" name="Picture 6">
            <a:extLst>
              <a:ext uri="{FF2B5EF4-FFF2-40B4-BE49-F238E27FC236}">
                <a16:creationId xmlns:a16="http://schemas.microsoft.com/office/drawing/2014/main" id="{EA6C46DE-F763-4A22-B458-BCAB0DE10CC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7421634" y="4322702"/>
            <a:ext cx="2263838" cy="2263838"/>
          </a:xfrm>
          <a:prstGeom prst="rect">
            <a:avLst/>
          </a:prstGeom>
        </p:spPr>
      </p:pic>
      <p:grpSp>
        <p:nvGrpSpPr>
          <p:cNvPr id="8" name="Group 7">
            <a:extLst>
              <a:ext uri="{FF2B5EF4-FFF2-40B4-BE49-F238E27FC236}">
                <a16:creationId xmlns:a16="http://schemas.microsoft.com/office/drawing/2014/main" id="{DFE04587-97B8-4163-B1DB-7BC99330690D}"/>
              </a:ext>
            </a:extLst>
          </p:cNvPr>
          <p:cNvGrpSpPr/>
          <p:nvPr/>
        </p:nvGrpSpPr>
        <p:grpSpPr>
          <a:xfrm>
            <a:off x="6729619" y="1184490"/>
            <a:ext cx="3141105" cy="3065995"/>
            <a:chOff x="6868694" y="3444365"/>
            <a:chExt cx="3141105" cy="3065995"/>
          </a:xfrm>
        </p:grpSpPr>
        <p:pic>
          <p:nvPicPr>
            <p:cNvPr id="9" name="Picture 8">
              <a:extLst>
                <a:ext uri="{FF2B5EF4-FFF2-40B4-BE49-F238E27FC236}">
                  <a16:creationId xmlns:a16="http://schemas.microsoft.com/office/drawing/2014/main" id="{88AFC63C-1191-4073-B3E2-99A83D6E5378}"/>
                </a:ext>
              </a:extLst>
            </p:cNvPr>
            <p:cNvPicPr>
              <a:picLocks noChangeAspect="1"/>
            </p:cNvPicPr>
            <p:nvPr/>
          </p:nvPicPr>
          <p:blipFill>
            <a:blip r:embed="rId5"/>
            <a:stretch>
              <a:fillRect/>
            </a:stretch>
          </p:blipFill>
          <p:spPr>
            <a:xfrm>
              <a:off x="7436678" y="3444365"/>
              <a:ext cx="2534636" cy="2534636"/>
            </a:xfrm>
            <a:prstGeom prst="rect">
              <a:avLst/>
            </a:prstGeom>
          </p:spPr>
        </p:pic>
        <p:sp>
          <p:nvSpPr>
            <p:cNvPr id="10" name="TextBox 9">
              <a:extLst>
                <a:ext uri="{FF2B5EF4-FFF2-40B4-BE49-F238E27FC236}">
                  <a16:creationId xmlns:a16="http://schemas.microsoft.com/office/drawing/2014/main" id="{529FE0F7-F707-4746-8A77-01D8AEEB4AEE}"/>
                </a:ext>
              </a:extLst>
            </p:cNvPr>
            <p:cNvSpPr txBox="1"/>
            <p:nvPr/>
          </p:nvSpPr>
          <p:spPr>
            <a:xfrm>
              <a:off x="7995942" y="5987140"/>
              <a:ext cx="2013857" cy="523220"/>
            </a:xfrm>
            <a:prstGeom prst="rect">
              <a:avLst/>
            </a:prstGeom>
            <a:noFill/>
          </p:spPr>
          <p:txBody>
            <a:bodyPr wrap="square" rtlCol="0">
              <a:spAutoFit/>
            </a:bodyPr>
            <a:lstStyle/>
            <a:p>
              <a:r>
                <a:rPr lang="en-GB" sz="2800" dirty="0">
                  <a:latin typeface="Myriad Pro" panose="020B0503030403020204" pitchFamily="34" charset="0"/>
                </a:rPr>
                <a:t>Eastings</a:t>
              </a:r>
            </a:p>
          </p:txBody>
        </p:sp>
        <p:sp>
          <p:nvSpPr>
            <p:cNvPr id="11" name="TextBox 10">
              <a:extLst>
                <a:ext uri="{FF2B5EF4-FFF2-40B4-BE49-F238E27FC236}">
                  <a16:creationId xmlns:a16="http://schemas.microsoft.com/office/drawing/2014/main" id="{B103C7AC-D24F-462B-817F-5002C2CD9A89}"/>
                </a:ext>
              </a:extLst>
            </p:cNvPr>
            <p:cNvSpPr txBox="1"/>
            <p:nvPr/>
          </p:nvSpPr>
          <p:spPr>
            <a:xfrm rot="5400000">
              <a:off x="6123375" y="4710463"/>
              <a:ext cx="2013857" cy="523220"/>
            </a:xfrm>
            <a:prstGeom prst="rect">
              <a:avLst/>
            </a:prstGeom>
            <a:noFill/>
          </p:spPr>
          <p:txBody>
            <a:bodyPr wrap="square" rtlCol="0">
              <a:spAutoFit/>
            </a:bodyPr>
            <a:lstStyle/>
            <a:p>
              <a:r>
                <a:rPr lang="en-GB" sz="2800" dirty="0">
                  <a:latin typeface="Myriad Pro" panose="020B0503030403020204" pitchFamily="34" charset="0"/>
                </a:rPr>
                <a:t>Northings</a:t>
              </a:r>
            </a:p>
          </p:txBody>
        </p:sp>
        <p:cxnSp>
          <p:nvCxnSpPr>
            <p:cNvPr id="12" name="Straight Arrow Connector 11">
              <a:extLst>
                <a:ext uri="{FF2B5EF4-FFF2-40B4-BE49-F238E27FC236}">
                  <a16:creationId xmlns:a16="http://schemas.microsoft.com/office/drawing/2014/main" id="{CBA7795B-68BA-4D13-984F-EB03A594F5BF}"/>
                </a:ext>
              </a:extLst>
            </p:cNvPr>
            <p:cNvCxnSpPr>
              <a:cxnSpLocks/>
            </p:cNvCxnSpPr>
            <p:nvPr/>
          </p:nvCxnSpPr>
          <p:spPr>
            <a:xfrm>
              <a:off x="9459685" y="6284858"/>
              <a:ext cx="4789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F967FCB-E0DF-4FC6-AAF3-5870D5EACE13}"/>
                </a:ext>
              </a:extLst>
            </p:cNvPr>
            <p:cNvCxnSpPr>
              <a:cxnSpLocks/>
            </p:cNvCxnSpPr>
            <p:nvPr/>
          </p:nvCxnSpPr>
          <p:spPr>
            <a:xfrm flipV="1">
              <a:off x="7108531" y="3540248"/>
              <a:ext cx="0" cy="4575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A66D40C-D16B-4967-874F-85CD4DFE191A}"/>
                </a:ext>
              </a:extLst>
            </p:cNvPr>
            <p:cNvCxnSpPr/>
            <p:nvPr/>
          </p:nvCxnSpPr>
          <p:spPr>
            <a:xfrm flipH="1" flipV="1">
              <a:off x="7772400" y="5979001"/>
              <a:ext cx="185057" cy="10611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43F19ED-9472-4C82-8E27-EDF52D2DD151}"/>
                </a:ext>
              </a:extLst>
            </p:cNvPr>
            <p:cNvCxnSpPr>
              <a:cxnSpLocks/>
            </p:cNvCxnSpPr>
            <p:nvPr/>
          </p:nvCxnSpPr>
          <p:spPr>
            <a:xfrm flipV="1">
              <a:off x="8692628" y="5925946"/>
              <a:ext cx="0" cy="159168"/>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E4EB3A5-35D9-4CBC-9BF3-485DCC35BC10}"/>
                </a:ext>
              </a:extLst>
            </p:cNvPr>
            <p:cNvCxnSpPr>
              <a:cxnSpLocks/>
            </p:cNvCxnSpPr>
            <p:nvPr/>
          </p:nvCxnSpPr>
          <p:spPr>
            <a:xfrm flipV="1">
              <a:off x="9492343" y="5925946"/>
              <a:ext cx="190884" cy="235368"/>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0D9470-E565-4A13-875F-41889EEF643A}"/>
                </a:ext>
              </a:extLst>
            </p:cNvPr>
            <p:cNvCxnSpPr/>
            <p:nvPr/>
          </p:nvCxnSpPr>
          <p:spPr>
            <a:xfrm flipH="1" flipV="1">
              <a:off x="7251621" y="5554458"/>
              <a:ext cx="185057" cy="10611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6B0AEA1-0513-43CF-9871-42251280675C}"/>
                </a:ext>
              </a:extLst>
            </p:cNvPr>
            <p:cNvCxnSpPr>
              <a:cxnSpLocks/>
            </p:cNvCxnSpPr>
            <p:nvPr/>
          </p:nvCxnSpPr>
          <p:spPr>
            <a:xfrm flipH="1">
              <a:off x="7251621" y="3823817"/>
              <a:ext cx="192236" cy="251744"/>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9DA2BA-B525-471B-89D0-751AE8145C8C}"/>
                </a:ext>
              </a:extLst>
            </p:cNvPr>
            <p:cNvCxnSpPr>
              <a:cxnSpLocks/>
            </p:cNvCxnSpPr>
            <p:nvPr/>
          </p:nvCxnSpPr>
          <p:spPr>
            <a:xfrm flipH="1">
              <a:off x="7248032" y="4689137"/>
              <a:ext cx="130092" cy="22546"/>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graphicFrame>
        <p:nvGraphicFramePr>
          <p:cNvPr id="20" name="Table 19">
            <a:extLst>
              <a:ext uri="{FF2B5EF4-FFF2-40B4-BE49-F238E27FC236}">
                <a16:creationId xmlns:a16="http://schemas.microsoft.com/office/drawing/2014/main" id="{CB5578E4-9DE9-44BC-B112-1256F598B9B3}"/>
              </a:ext>
            </a:extLst>
          </p:cNvPr>
          <p:cNvGraphicFramePr>
            <a:graphicFrameLocks noGrp="1"/>
          </p:cNvGraphicFramePr>
          <p:nvPr>
            <p:extLst>
              <p:ext uri="{D42A27DB-BD31-4B8C-83A1-F6EECF244321}">
                <p14:modId xmlns:p14="http://schemas.microsoft.com/office/powerpoint/2010/main" val="389006580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210355978"/>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93E35-7B5E-45CE-8A7F-CAF47DAC1405}"/>
              </a:ext>
            </a:extLst>
          </p:cNvPr>
          <p:cNvSpPr>
            <a:spLocks noGrp="1"/>
          </p:cNvSpPr>
          <p:nvPr>
            <p:ph type="title"/>
          </p:nvPr>
        </p:nvSpPr>
        <p:spPr>
          <a:xfrm>
            <a:off x="673248" y="271587"/>
            <a:ext cx="5290582" cy="609473"/>
          </a:xfrm>
        </p:spPr>
        <p:txBody>
          <a:bodyPr>
            <a:normAutofit/>
          </a:bodyPr>
          <a:lstStyle/>
          <a:p>
            <a:r>
              <a:rPr lang="en-GB" dirty="0"/>
              <a:t>4-FIGURE GRID REFERENCES</a:t>
            </a:r>
          </a:p>
        </p:txBody>
      </p:sp>
      <p:sp>
        <p:nvSpPr>
          <p:cNvPr id="3" name="Content Placeholder 2">
            <a:extLst>
              <a:ext uri="{FF2B5EF4-FFF2-40B4-BE49-F238E27FC236}">
                <a16:creationId xmlns:a16="http://schemas.microsoft.com/office/drawing/2014/main" id="{4D453CF7-5F0E-4805-8E8E-3FF020ED327E}"/>
              </a:ext>
            </a:extLst>
          </p:cNvPr>
          <p:cNvSpPr>
            <a:spLocks noGrp="1"/>
          </p:cNvSpPr>
          <p:nvPr>
            <p:ph idx="1"/>
          </p:nvPr>
        </p:nvSpPr>
        <p:spPr>
          <a:xfrm>
            <a:off x="673249" y="1184490"/>
            <a:ext cx="5422752" cy="5402050"/>
          </a:xfrm>
        </p:spPr>
        <p:txBody>
          <a:bodyPr/>
          <a:lstStyle/>
          <a:p>
            <a:r>
              <a:rPr lang="en-GB" dirty="0"/>
              <a:t>Each 1km square has it’s own 4 figure ‘grid reference’.</a:t>
            </a:r>
          </a:p>
          <a:p>
            <a:endParaRPr lang="en-GB" dirty="0"/>
          </a:p>
          <a:p>
            <a:r>
              <a:rPr lang="en-GB" dirty="0"/>
              <a:t>You can use the numbers from the eastings and northings to find it.</a:t>
            </a:r>
          </a:p>
          <a:p>
            <a:endParaRPr lang="en-GB" dirty="0"/>
          </a:p>
          <a:p>
            <a:r>
              <a:rPr lang="en-GB" dirty="0"/>
              <a:t>Find the eastings first :  ‘along the corridor’.</a:t>
            </a:r>
          </a:p>
          <a:p>
            <a:endParaRPr lang="en-GB" dirty="0"/>
          </a:p>
          <a:p>
            <a:r>
              <a:rPr lang="en-GB" dirty="0"/>
              <a:t>Then the northings:  ‘up the stairs’ .</a:t>
            </a:r>
          </a:p>
        </p:txBody>
      </p:sp>
      <p:grpSp>
        <p:nvGrpSpPr>
          <p:cNvPr id="4" name="Group 3">
            <a:extLst>
              <a:ext uri="{FF2B5EF4-FFF2-40B4-BE49-F238E27FC236}">
                <a16:creationId xmlns:a16="http://schemas.microsoft.com/office/drawing/2014/main" id="{76BAB5BE-D781-4704-844E-E15B4E086678}"/>
              </a:ext>
            </a:extLst>
          </p:cNvPr>
          <p:cNvGrpSpPr/>
          <p:nvPr/>
        </p:nvGrpSpPr>
        <p:grpSpPr>
          <a:xfrm>
            <a:off x="6369039" y="1896002"/>
            <a:ext cx="3141105" cy="3065995"/>
            <a:chOff x="6868694" y="3444365"/>
            <a:chExt cx="3141105" cy="3065995"/>
          </a:xfrm>
        </p:grpSpPr>
        <p:pic>
          <p:nvPicPr>
            <p:cNvPr id="5" name="Picture 4">
              <a:extLst>
                <a:ext uri="{FF2B5EF4-FFF2-40B4-BE49-F238E27FC236}">
                  <a16:creationId xmlns:a16="http://schemas.microsoft.com/office/drawing/2014/main" id="{BD0449A8-72EE-4BB3-A37E-16A5719B0384}"/>
                </a:ext>
              </a:extLst>
            </p:cNvPr>
            <p:cNvPicPr>
              <a:picLocks noChangeAspect="1"/>
            </p:cNvPicPr>
            <p:nvPr/>
          </p:nvPicPr>
          <p:blipFill>
            <a:blip r:embed="rId3"/>
            <a:stretch>
              <a:fillRect/>
            </a:stretch>
          </p:blipFill>
          <p:spPr>
            <a:xfrm>
              <a:off x="7436678" y="3444365"/>
              <a:ext cx="2534636" cy="2534636"/>
            </a:xfrm>
            <a:prstGeom prst="rect">
              <a:avLst/>
            </a:prstGeom>
          </p:spPr>
        </p:pic>
        <p:sp>
          <p:nvSpPr>
            <p:cNvPr id="6" name="TextBox 5">
              <a:extLst>
                <a:ext uri="{FF2B5EF4-FFF2-40B4-BE49-F238E27FC236}">
                  <a16:creationId xmlns:a16="http://schemas.microsoft.com/office/drawing/2014/main" id="{BE94DEAB-29C7-4CDF-9FB3-0C280FDBE324}"/>
                </a:ext>
              </a:extLst>
            </p:cNvPr>
            <p:cNvSpPr txBox="1"/>
            <p:nvPr/>
          </p:nvSpPr>
          <p:spPr>
            <a:xfrm>
              <a:off x="7995942" y="5987140"/>
              <a:ext cx="2013857" cy="523220"/>
            </a:xfrm>
            <a:prstGeom prst="rect">
              <a:avLst/>
            </a:prstGeom>
            <a:noFill/>
          </p:spPr>
          <p:txBody>
            <a:bodyPr wrap="square" rtlCol="0">
              <a:spAutoFit/>
            </a:bodyPr>
            <a:lstStyle/>
            <a:p>
              <a:r>
                <a:rPr lang="en-GB" sz="2800" dirty="0">
                  <a:latin typeface="Myriad Pro Light" panose="020B0603030403020204" pitchFamily="34" charset="0"/>
                </a:rPr>
                <a:t>Eastings</a:t>
              </a:r>
            </a:p>
          </p:txBody>
        </p:sp>
        <p:sp>
          <p:nvSpPr>
            <p:cNvPr id="7" name="TextBox 6">
              <a:extLst>
                <a:ext uri="{FF2B5EF4-FFF2-40B4-BE49-F238E27FC236}">
                  <a16:creationId xmlns:a16="http://schemas.microsoft.com/office/drawing/2014/main" id="{7ACCA2E2-E7F2-4701-818C-0691F94F6F7B}"/>
                </a:ext>
              </a:extLst>
            </p:cNvPr>
            <p:cNvSpPr txBox="1"/>
            <p:nvPr/>
          </p:nvSpPr>
          <p:spPr>
            <a:xfrm rot="5400000">
              <a:off x="6123375" y="4710463"/>
              <a:ext cx="2013857" cy="523220"/>
            </a:xfrm>
            <a:prstGeom prst="rect">
              <a:avLst/>
            </a:prstGeom>
            <a:noFill/>
          </p:spPr>
          <p:txBody>
            <a:bodyPr wrap="square" rtlCol="0">
              <a:spAutoFit/>
            </a:bodyPr>
            <a:lstStyle/>
            <a:p>
              <a:r>
                <a:rPr lang="en-GB" sz="2800" dirty="0">
                  <a:latin typeface="Myriad Pro Light" panose="020B0603030403020204" pitchFamily="34" charset="0"/>
                </a:rPr>
                <a:t>Northings</a:t>
              </a:r>
            </a:p>
          </p:txBody>
        </p:sp>
        <p:cxnSp>
          <p:nvCxnSpPr>
            <p:cNvPr id="8" name="Straight Arrow Connector 7">
              <a:extLst>
                <a:ext uri="{FF2B5EF4-FFF2-40B4-BE49-F238E27FC236}">
                  <a16:creationId xmlns:a16="http://schemas.microsoft.com/office/drawing/2014/main" id="{5C21E724-1EBC-46A6-B22A-0B6D02CBE7E5}"/>
                </a:ext>
              </a:extLst>
            </p:cNvPr>
            <p:cNvCxnSpPr>
              <a:cxnSpLocks/>
            </p:cNvCxnSpPr>
            <p:nvPr/>
          </p:nvCxnSpPr>
          <p:spPr>
            <a:xfrm>
              <a:off x="9459685" y="6284858"/>
              <a:ext cx="4789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7B42395-01D8-4328-AE78-C224A65F706A}"/>
                </a:ext>
              </a:extLst>
            </p:cNvPr>
            <p:cNvCxnSpPr>
              <a:cxnSpLocks/>
            </p:cNvCxnSpPr>
            <p:nvPr/>
          </p:nvCxnSpPr>
          <p:spPr>
            <a:xfrm flipV="1">
              <a:off x="7108531" y="3540248"/>
              <a:ext cx="0" cy="4575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933CDF-7842-48BE-9937-386C980A1230}"/>
                </a:ext>
              </a:extLst>
            </p:cNvPr>
            <p:cNvCxnSpPr/>
            <p:nvPr/>
          </p:nvCxnSpPr>
          <p:spPr>
            <a:xfrm flipH="1" flipV="1">
              <a:off x="7772400" y="5979001"/>
              <a:ext cx="185057" cy="10611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7A26091-A537-439F-ACAE-486608980CE0}"/>
                </a:ext>
              </a:extLst>
            </p:cNvPr>
            <p:cNvCxnSpPr>
              <a:cxnSpLocks/>
            </p:cNvCxnSpPr>
            <p:nvPr/>
          </p:nvCxnSpPr>
          <p:spPr>
            <a:xfrm flipV="1">
              <a:off x="8692628" y="5925946"/>
              <a:ext cx="0" cy="159168"/>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E02CFB5-D665-498B-BE6E-9AA0A15B2EB4}"/>
                </a:ext>
              </a:extLst>
            </p:cNvPr>
            <p:cNvCxnSpPr>
              <a:cxnSpLocks/>
            </p:cNvCxnSpPr>
            <p:nvPr/>
          </p:nvCxnSpPr>
          <p:spPr>
            <a:xfrm flipV="1">
              <a:off x="9492343" y="5925946"/>
              <a:ext cx="190884" cy="235368"/>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D512BE-3370-47D5-8ABB-4DD34D599646}"/>
                </a:ext>
              </a:extLst>
            </p:cNvPr>
            <p:cNvCxnSpPr/>
            <p:nvPr/>
          </p:nvCxnSpPr>
          <p:spPr>
            <a:xfrm flipH="1" flipV="1">
              <a:off x="7251621" y="5554458"/>
              <a:ext cx="185057" cy="106113"/>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06E97C-E241-4058-B312-1695DC20E4B1}"/>
                </a:ext>
              </a:extLst>
            </p:cNvPr>
            <p:cNvCxnSpPr>
              <a:cxnSpLocks/>
            </p:cNvCxnSpPr>
            <p:nvPr/>
          </p:nvCxnSpPr>
          <p:spPr>
            <a:xfrm flipH="1">
              <a:off x="7251621" y="3823817"/>
              <a:ext cx="192236" cy="251744"/>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A1FD1E8-3A78-40D9-B0A9-7BABD4FB238D}"/>
                </a:ext>
              </a:extLst>
            </p:cNvPr>
            <p:cNvCxnSpPr>
              <a:cxnSpLocks/>
            </p:cNvCxnSpPr>
            <p:nvPr/>
          </p:nvCxnSpPr>
          <p:spPr>
            <a:xfrm flipH="1">
              <a:off x="7248032" y="4689137"/>
              <a:ext cx="130092" cy="22546"/>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graphicFrame>
        <p:nvGraphicFramePr>
          <p:cNvPr id="16" name="Table 15">
            <a:extLst>
              <a:ext uri="{FF2B5EF4-FFF2-40B4-BE49-F238E27FC236}">
                <a16:creationId xmlns:a16="http://schemas.microsoft.com/office/drawing/2014/main" id="{6317F3BD-2C47-4FC8-A3BC-3B4DF1641F67}"/>
              </a:ext>
            </a:extLst>
          </p:cNvPr>
          <p:cNvGraphicFramePr>
            <a:graphicFrameLocks noGrp="1"/>
          </p:cNvGraphicFramePr>
          <p:nvPr>
            <p:extLst>
              <p:ext uri="{D42A27DB-BD31-4B8C-83A1-F6EECF244321}">
                <p14:modId xmlns:p14="http://schemas.microsoft.com/office/powerpoint/2010/main" val="389006580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603338192"/>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C098E-F9F6-444B-9C4F-3AB1077223DD}"/>
              </a:ext>
            </a:extLst>
          </p:cNvPr>
          <p:cNvSpPr>
            <a:spLocks noGrp="1"/>
          </p:cNvSpPr>
          <p:nvPr>
            <p:ph type="title"/>
          </p:nvPr>
        </p:nvSpPr>
        <p:spPr>
          <a:xfrm>
            <a:off x="673248" y="271587"/>
            <a:ext cx="5290582" cy="609473"/>
          </a:xfrm>
        </p:spPr>
        <p:txBody>
          <a:bodyPr>
            <a:normAutofit/>
          </a:bodyPr>
          <a:lstStyle/>
          <a:p>
            <a:r>
              <a:rPr lang="en-GB" dirty="0"/>
              <a:t>4-FIGURE GRID REFERENCES</a:t>
            </a:r>
          </a:p>
        </p:txBody>
      </p:sp>
      <p:sp>
        <p:nvSpPr>
          <p:cNvPr id="3" name="Content Placeholder 2">
            <a:extLst>
              <a:ext uri="{FF2B5EF4-FFF2-40B4-BE49-F238E27FC236}">
                <a16:creationId xmlns:a16="http://schemas.microsoft.com/office/drawing/2014/main" id="{2935698C-CD1C-4B73-95DA-2610ACAFF9E9}"/>
              </a:ext>
            </a:extLst>
          </p:cNvPr>
          <p:cNvSpPr>
            <a:spLocks noGrp="1"/>
          </p:cNvSpPr>
          <p:nvPr>
            <p:ph idx="1"/>
          </p:nvPr>
        </p:nvSpPr>
        <p:spPr>
          <a:xfrm>
            <a:off x="673248" y="1184490"/>
            <a:ext cx="9204177" cy="983891"/>
          </a:xfrm>
        </p:spPr>
        <p:txBody>
          <a:bodyPr/>
          <a:lstStyle/>
          <a:p>
            <a:r>
              <a:rPr lang="en-GB" dirty="0"/>
              <a:t>When giving a grid reference, you always find what the  easting is first, then the northing.</a:t>
            </a:r>
          </a:p>
          <a:p>
            <a:endParaRPr lang="en-GB" dirty="0"/>
          </a:p>
        </p:txBody>
      </p:sp>
      <p:pic>
        <p:nvPicPr>
          <p:cNvPr id="5" name="Picture 4">
            <a:extLst>
              <a:ext uri="{FF2B5EF4-FFF2-40B4-BE49-F238E27FC236}">
                <a16:creationId xmlns:a16="http://schemas.microsoft.com/office/drawing/2014/main" id="{E5830026-EA37-4E66-A51F-F06DAFDC1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120" y="2168381"/>
            <a:ext cx="3943826" cy="4007209"/>
          </a:xfrm>
          <a:prstGeom prst="rect">
            <a:avLst/>
          </a:prstGeom>
        </p:spPr>
      </p:pic>
      <p:sp>
        <p:nvSpPr>
          <p:cNvPr id="6" name="Content Placeholder 2">
            <a:extLst>
              <a:ext uri="{FF2B5EF4-FFF2-40B4-BE49-F238E27FC236}">
                <a16:creationId xmlns:a16="http://schemas.microsoft.com/office/drawing/2014/main" id="{FE18C4FB-40A4-4E11-BBEE-1ADAA81C9469}"/>
              </a:ext>
            </a:extLst>
          </p:cNvPr>
          <p:cNvSpPr txBox="1">
            <a:spLocks/>
          </p:cNvSpPr>
          <p:nvPr/>
        </p:nvSpPr>
        <p:spPr>
          <a:xfrm>
            <a:off x="673248" y="2358920"/>
            <a:ext cx="4457394" cy="40072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 the grid reference of the blue shaded square marked by the arrow would  be:</a:t>
            </a:r>
          </a:p>
        </p:txBody>
      </p:sp>
      <p:graphicFrame>
        <p:nvGraphicFramePr>
          <p:cNvPr id="7" name="Table 6">
            <a:extLst>
              <a:ext uri="{FF2B5EF4-FFF2-40B4-BE49-F238E27FC236}">
                <a16:creationId xmlns:a16="http://schemas.microsoft.com/office/drawing/2014/main" id="{DD6A5A3F-457C-41E8-BFA4-8F3EBC6CE499}"/>
              </a:ext>
            </a:extLst>
          </p:cNvPr>
          <p:cNvGraphicFramePr>
            <a:graphicFrameLocks noGrp="1"/>
          </p:cNvGraphicFramePr>
          <p:nvPr>
            <p:extLst>
              <p:ext uri="{D42A27DB-BD31-4B8C-83A1-F6EECF244321}">
                <p14:modId xmlns:p14="http://schemas.microsoft.com/office/powerpoint/2010/main" val="1952340766"/>
              </p:ext>
            </p:extLst>
          </p:nvPr>
        </p:nvGraphicFramePr>
        <p:xfrm>
          <a:off x="1400839" y="3727207"/>
          <a:ext cx="3002212" cy="1126279"/>
        </p:xfrm>
        <a:graphic>
          <a:graphicData uri="http://schemas.openxmlformats.org/drawingml/2006/table">
            <a:tbl>
              <a:tblPr/>
              <a:tblGrid>
                <a:gridCol w="1501106">
                  <a:extLst>
                    <a:ext uri="{9D8B030D-6E8A-4147-A177-3AD203B41FA5}">
                      <a16:colId xmlns:a16="http://schemas.microsoft.com/office/drawing/2014/main" val="3219176965"/>
                    </a:ext>
                  </a:extLst>
                </a:gridCol>
                <a:gridCol w="1501106">
                  <a:extLst>
                    <a:ext uri="{9D8B030D-6E8A-4147-A177-3AD203B41FA5}">
                      <a16:colId xmlns:a16="http://schemas.microsoft.com/office/drawing/2014/main" val="304699710"/>
                    </a:ext>
                  </a:extLst>
                </a:gridCol>
              </a:tblGrid>
              <a:tr h="423905">
                <a:tc>
                  <a:txBody>
                    <a:bodyPr/>
                    <a:lstStyle/>
                    <a:p>
                      <a:pPr marR="0" indent="0" algn="ctr" rtl="0">
                        <a:lnSpc>
                          <a:spcPct val="119000"/>
                        </a:lnSpc>
                        <a:spcBef>
                          <a:spcPts val="0"/>
                        </a:spcBef>
                        <a:spcAft>
                          <a:spcPts val="600"/>
                        </a:spcAft>
                      </a:pPr>
                      <a:r>
                        <a:rPr lang="en-GB" sz="2400" b="1" kern="1400" dirty="0">
                          <a:ln>
                            <a:noFill/>
                          </a:ln>
                          <a:solidFill>
                            <a:srgbClr val="FFFFFF"/>
                          </a:solidFill>
                          <a:effectLst/>
                          <a:latin typeface="Myriad Pro" panose="020B0503030403020204" pitchFamily="34" charset="0"/>
                        </a:rPr>
                        <a:t>Easting</a:t>
                      </a:r>
                      <a:endParaRPr lang="en-GB" sz="1600" kern="1400" dirty="0">
                        <a:ln>
                          <a:noFill/>
                        </a:ln>
                        <a:solidFill>
                          <a:srgbClr val="DFD4D7"/>
                        </a:solidFill>
                        <a:effectLst/>
                        <a:latin typeface="Calibri" panose="020F0502020204030204" pitchFamily="34" charset="0"/>
                      </a:endParaRPr>
                    </a:p>
                  </a:txBody>
                  <a:tcPr marL="42672" marR="42672" marT="42672" marB="42672">
                    <a:lnL w="12700" cap="flat" cmpd="sng" algn="ctr">
                      <a:solidFill>
                        <a:srgbClr val="002F5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tc>
                  <a:txBody>
                    <a:bodyPr/>
                    <a:lstStyle/>
                    <a:p>
                      <a:pPr marR="0" indent="0" algn="ctr" rtl="0">
                        <a:lnSpc>
                          <a:spcPct val="119000"/>
                        </a:lnSpc>
                        <a:spcBef>
                          <a:spcPts val="0"/>
                        </a:spcBef>
                        <a:spcAft>
                          <a:spcPts val="600"/>
                        </a:spcAft>
                      </a:pPr>
                      <a:r>
                        <a:rPr lang="en-GB" sz="2400" b="1" kern="1400" dirty="0">
                          <a:ln>
                            <a:noFill/>
                          </a:ln>
                          <a:solidFill>
                            <a:srgbClr val="FFFFFF"/>
                          </a:solidFill>
                          <a:effectLst/>
                          <a:latin typeface="Myriad Pro" panose="020B0503030403020204" pitchFamily="34" charset="0"/>
                        </a:rPr>
                        <a:t>Northing</a:t>
                      </a:r>
                      <a:endParaRPr lang="en-GB" sz="1600" kern="1400" dirty="0">
                        <a:ln>
                          <a:noFill/>
                        </a:ln>
                        <a:solidFill>
                          <a:srgbClr val="DFD4D7"/>
                        </a:solidFill>
                        <a:effectLst/>
                        <a:latin typeface="Calibri" panose="020F0502020204030204" pitchFamily="34" charset="0"/>
                      </a:endParaRPr>
                    </a:p>
                  </a:txBody>
                  <a:tcPr marL="42672" marR="42672" marT="42672" marB="42672">
                    <a:lnL w="12700" cap="flat" cmpd="sng" algn="ctr">
                      <a:solidFill>
                        <a:schemeClr val="bg1"/>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extLst>
                  <a:ext uri="{0D108BD9-81ED-4DB2-BD59-A6C34878D82A}">
                    <a16:rowId xmlns:a16="http://schemas.microsoft.com/office/drawing/2014/main" val="2315027430"/>
                  </a:ext>
                </a:extLst>
              </a:tr>
              <a:tr h="635487">
                <a:tc>
                  <a:txBody>
                    <a:bodyPr/>
                    <a:lstStyle/>
                    <a:p>
                      <a:pPr marR="0" indent="0" algn="ctr" rtl="0">
                        <a:lnSpc>
                          <a:spcPct val="119000"/>
                        </a:lnSpc>
                        <a:spcBef>
                          <a:spcPts val="0"/>
                        </a:spcBef>
                        <a:spcAft>
                          <a:spcPts val="600"/>
                        </a:spcAft>
                      </a:pPr>
                      <a:r>
                        <a:rPr lang="en-GB" sz="3200" b="1" kern="1400" dirty="0">
                          <a:ln>
                            <a:noFill/>
                          </a:ln>
                          <a:solidFill>
                            <a:srgbClr val="000000"/>
                          </a:solidFill>
                          <a:effectLst/>
                          <a:latin typeface="Myriad Pro" panose="020B0503030403020204" pitchFamily="34" charset="0"/>
                        </a:rPr>
                        <a:t>18</a:t>
                      </a:r>
                      <a:endParaRPr lang="en-GB" sz="1400" kern="1400" dirty="0">
                        <a:ln>
                          <a:noFill/>
                        </a:ln>
                        <a:solidFill>
                          <a:srgbClr val="DFD4D7"/>
                        </a:solidFill>
                        <a:effectLst/>
                        <a:latin typeface="Calibri" panose="020F0502020204030204" pitchFamily="34" charset="0"/>
                      </a:endParaRPr>
                    </a:p>
                  </a:txBody>
                  <a:tcPr marL="42672" marR="42672" marT="42672" marB="42672">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tc>
                  <a:txBody>
                    <a:bodyPr/>
                    <a:lstStyle/>
                    <a:p>
                      <a:pPr marR="0" indent="0" algn="ctr" rtl="0">
                        <a:lnSpc>
                          <a:spcPct val="119000"/>
                        </a:lnSpc>
                        <a:spcBef>
                          <a:spcPts val="0"/>
                        </a:spcBef>
                        <a:spcAft>
                          <a:spcPts val="600"/>
                        </a:spcAft>
                      </a:pPr>
                      <a:r>
                        <a:rPr lang="en-GB" sz="3200" b="1" kern="1400" dirty="0">
                          <a:ln>
                            <a:noFill/>
                          </a:ln>
                          <a:solidFill>
                            <a:srgbClr val="000000"/>
                          </a:solidFill>
                          <a:effectLst/>
                          <a:latin typeface="Myriad Pro" panose="020B0503030403020204" pitchFamily="34" charset="0"/>
                        </a:rPr>
                        <a:t>25</a:t>
                      </a:r>
                      <a:endParaRPr lang="en-GB" sz="1400" kern="1400" dirty="0">
                        <a:ln>
                          <a:noFill/>
                        </a:ln>
                        <a:solidFill>
                          <a:srgbClr val="DFD4D7"/>
                        </a:solidFill>
                        <a:effectLst/>
                        <a:latin typeface="Calibri" panose="020F0502020204030204" pitchFamily="34" charset="0"/>
                      </a:endParaRPr>
                    </a:p>
                  </a:txBody>
                  <a:tcPr marL="42672" marR="42672" marT="42672" marB="42672">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extLst>
                  <a:ext uri="{0D108BD9-81ED-4DB2-BD59-A6C34878D82A}">
                    <a16:rowId xmlns:a16="http://schemas.microsoft.com/office/drawing/2014/main" val="580567632"/>
                  </a:ext>
                </a:extLst>
              </a:tr>
            </a:tbl>
          </a:graphicData>
        </a:graphic>
      </p:graphicFrame>
      <p:graphicFrame>
        <p:nvGraphicFramePr>
          <p:cNvPr id="8" name="Table 7">
            <a:extLst>
              <a:ext uri="{FF2B5EF4-FFF2-40B4-BE49-F238E27FC236}">
                <a16:creationId xmlns:a16="http://schemas.microsoft.com/office/drawing/2014/main" id="{13C731CA-D359-42DD-9F27-5C4DCE9AEECE}"/>
              </a:ext>
            </a:extLst>
          </p:cNvPr>
          <p:cNvGraphicFramePr>
            <a:graphicFrameLocks noGrp="1"/>
          </p:cNvGraphicFramePr>
          <p:nvPr>
            <p:extLst>
              <p:ext uri="{D42A27DB-BD31-4B8C-83A1-F6EECF244321}">
                <p14:modId xmlns:p14="http://schemas.microsoft.com/office/powerpoint/2010/main" val="2959651911"/>
              </p:ext>
            </p:extLst>
          </p:nvPr>
        </p:nvGraphicFramePr>
        <p:xfrm>
          <a:off x="1709959" y="5098509"/>
          <a:ext cx="2383972" cy="1214744"/>
        </p:xfrm>
        <a:graphic>
          <a:graphicData uri="http://schemas.openxmlformats.org/drawingml/2006/table">
            <a:tbl>
              <a:tblPr/>
              <a:tblGrid>
                <a:gridCol w="2383972">
                  <a:extLst>
                    <a:ext uri="{9D8B030D-6E8A-4147-A177-3AD203B41FA5}">
                      <a16:colId xmlns:a16="http://schemas.microsoft.com/office/drawing/2014/main" val="1197219168"/>
                    </a:ext>
                  </a:extLst>
                </a:gridCol>
              </a:tblGrid>
              <a:tr h="475929">
                <a:tc>
                  <a:txBody>
                    <a:bodyPr/>
                    <a:lstStyle/>
                    <a:p>
                      <a:pPr marR="0" indent="0" algn="ctr" rtl="0">
                        <a:lnSpc>
                          <a:spcPct val="119000"/>
                        </a:lnSpc>
                        <a:spcBef>
                          <a:spcPts val="0"/>
                        </a:spcBef>
                        <a:spcAft>
                          <a:spcPts val="600"/>
                        </a:spcAft>
                      </a:pPr>
                      <a:r>
                        <a:rPr lang="en-GB" sz="2400" b="1" kern="1400" dirty="0">
                          <a:ln>
                            <a:noFill/>
                          </a:ln>
                          <a:solidFill>
                            <a:srgbClr val="FFFFFF"/>
                          </a:solidFill>
                          <a:effectLst/>
                          <a:latin typeface="Myriad Pro" panose="020B0503030403020204" pitchFamily="34" charset="0"/>
                        </a:rPr>
                        <a:t>Grid Reference</a:t>
                      </a:r>
                      <a:endParaRPr lang="en-GB" sz="1400" kern="1400" dirty="0">
                        <a:ln>
                          <a:noFill/>
                        </a:ln>
                        <a:solidFill>
                          <a:srgbClr val="DFD4D7"/>
                        </a:solidFill>
                        <a:effectLst/>
                        <a:latin typeface="Calibri" panose="020F0502020204030204" pitchFamily="34" charset="0"/>
                      </a:endParaRPr>
                    </a:p>
                  </a:txBody>
                  <a:tcPr marL="47909" marR="47909" marT="47909" marB="47909">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extLst>
                  <a:ext uri="{0D108BD9-81ED-4DB2-BD59-A6C34878D82A}">
                    <a16:rowId xmlns:a16="http://schemas.microsoft.com/office/drawing/2014/main" val="4012075825"/>
                  </a:ext>
                </a:extLst>
              </a:tr>
              <a:tr h="713478">
                <a:tc>
                  <a:txBody>
                    <a:bodyPr/>
                    <a:lstStyle/>
                    <a:p>
                      <a:pPr marR="0" indent="0" algn="ctr" rtl="0">
                        <a:lnSpc>
                          <a:spcPct val="119000"/>
                        </a:lnSpc>
                        <a:spcBef>
                          <a:spcPts val="0"/>
                        </a:spcBef>
                        <a:spcAft>
                          <a:spcPts val="600"/>
                        </a:spcAft>
                      </a:pPr>
                      <a:r>
                        <a:rPr lang="en-GB" sz="3600" b="1" kern="1400" dirty="0">
                          <a:ln>
                            <a:noFill/>
                          </a:ln>
                          <a:solidFill>
                            <a:srgbClr val="000000"/>
                          </a:solidFill>
                          <a:effectLst/>
                          <a:latin typeface="Myriad Pro" panose="020B0503030403020204" pitchFamily="34" charset="0"/>
                        </a:rPr>
                        <a:t>1825</a:t>
                      </a:r>
                      <a:endParaRPr lang="en-GB" sz="1400" kern="1400" dirty="0">
                        <a:ln>
                          <a:noFill/>
                        </a:ln>
                        <a:solidFill>
                          <a:srgbClr val="DFD4D7"/>
                        </a:solidFill>
                        <a:effectLst/>
                        <a:latin typeface="Calibri" panose="020F0502020204030204" pitchFamily="34" charset="0"/>
                      </a:endParaRPr>
                    </a:p>
                  </a:txBody>
                  <a:tcPr marL="47909" marR="47909" marT="47909" marB="47909">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extLst>
                  <a:ext uri="{0D108BD9-81ED-4DB2-BD59-A6C34878D82A}">
                    <a16:rowId xmlns:a16="http://schemas.microsoft.com/office/drawing/2014/main" val="1899588194"/>
                  </a:ext>
                </a:extLst>
              </a:tr>
            </a:tbl>
          </a:graphicData>
        </a:graphic>
      </p:graphicFrame>
      <p:graphicFrame>
        <p:nvGraphicFramePr>
          <p:cNvPr id="9" name="Table 8">
            <a:extLst>
              <a:ext uri="{FF2B5EF4-FFF2-40B4-BE49-F238E27FC236}">
                <a16:creationId xmlns:a16="http://schemas.microsoft.com/office/drawing/2014/main" id="{E20E2BFD-DA33-4A25-8A17-F2CA001A0768}"/>
              </a:ext>
            </a:extLst>
          </p:cNvPr>
          <p:cNvGraphicFramePr>
            <a:graphicFrameLocks noGrp="1"/>
          </p:cNvGraphicFramePr>
          <p:nvPr>
            <p:extLst>
              <p:ext uri="{D42A27DB-BD31-4B8C-83A1-F6EECF244321}">
                <p14:modId xmlns:p14="http://schemas.microsoft.com/office/powerpoint/2010/main" val="389006580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6715139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C098E-F9F6-444B-9C4F-3AB1077223DD}"/>
              </a:ext>
            </a:extLst>
          </p:cNvPr>
          <p:cNvSpPr>
            <a:spLocks noGrp="1"/>
          </p:cNvSpPr>
          <p:nvPr>
            <p:ph type="title"/>
          </p:nvPr>
        </p:nvSpPr>
        <p:spPr>
          <a:xfrm>
            <a:off x="673248" y="271587"/>
            <a:ext cx="5290582" cy="609473"/>
          </a:xfrm>
        </p:spPr>
        <p:txBody>
          <a:bodyPr>
            <a:normAutofit/>
          </a:bodyPr>
          <a:lstStyle/>
          <a:p>
            <a:r>
              <a:rPr lang="en-GB" dirty="0"/>
              <a:t>4-FIGURE GRID REFERENCES</a:t>
            </a:r>
          </a:p>
        </p:txBody>
      </p:sp>
      <p:sp>
        <p:nvSpPr>
          <p:cNvPr id="3" name="Content Placeholder 2">
            <a:extLst>
              <a:ext uri="{FF2B5EF4-FFF2-40B4-BE49-F238E27FC236}">
                <a16:creationId xmlns:a16="http://schemas.microsoft.com/office/drawing/2014/main" id="{2935698C-CD1C-4B73-95DA-2610ACAFF9E9}"/>
              </a:ext>
            </a:extLst>
          </p:cNvPr>
          <p:cNvSpPr>
            <a:spLocks noGrp="1"/>
          </p:cNvSpPr>
          <p:nvPr>
            <p:ph idx="1"/>
          </p:nvPr>
        </p:nvSpPr>
        <p:spPr>
          <a:xfrm>
            <a:off x="673248" y="1184490"/>
            <a:ext cx="9204177" cy="983891"/>
          </a:xfrm>
        </p:spPr>
        <p:txBody>
          <a:bodyPr/>
          <a:lstStyle/>
          <a:p>
            <a:r>
              <a:rPr lang="en-GB" dirty="0"/>
              <a:t>What is the grid reference of square ‘A’?</a:t>
            </a:r>
          </a:p>
        </p:txBody>
      </p:sp>
      <p:pic>
        <p:nvPicPr>
          <p:cNvPr id="5" name="Picture 4">
            <a:extLst>
              <a:ext uri="{FF2B5EF4-FFF2-40B4-BE49-F238E27FC236}">
                <a16:creationId xmlns:a16="http://schemas.microsoft.com/office/drawing/2014/main" id="{E5830026-EA37-4E66-A51F-F06DAFDC1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120" y="2168381"/>
            <a:ext cx="3943826" cy="4007209"/>
          </a:xfrm>
          <a:prstGeom prst="rect">
            <a:avLst/>
          </a:prstGeom>
        </p:spPr>
      </p:pic>
      <p:graphicFrame>
        <p:nvGraphicFramePr>
          <p:cNvPr id="7" name="Table 6">
            <a:extLst>
              <a:ext uri="{FF2B5EF4-FFF2-40B4-BE49-F238E27FC236}">
                <a16:creationId xmlns:a16="http://schemas.microsoft.com/office/drawing/2014/main" id="{DD6A5A3F-457C-41E8-BFA4-8F3EBC6CE499}"/>
              </a:ext>
            </a:extLst>
          </p:cNvPr>
          <p:cNvGraphicFramePr>
            <a:graphicFrameLocks noGrp="1"/>
          </p:cNvGraphicFramePr>
          <p:nvPr>
            <p:extLst>
              <p:ext uri="{D42A27DB-BD31-4B8C-83A1-F6EECF244321}">
                <p14:modId xmlns:p14="http://schemas.microsoft.com/office/powerpoint/2010/main" val="2104877988"/>
              </p:ext>
            </p:extLst>
          </p:nvPr>
        </p:nvGraphicFramePr>
        <p:xfrm>
          <a:off x="1601578" y="2168381"/>
          <a:ext cx="3002212" cy="1126279"/>
        </p:xfrm>
        <a:graphic>
          <a:graphicData uri="http://schemas.openxmlformats.org/drawingml/2006/table">
            <a:tbl>
              <a:tblPr/>
              <a:tblGrid>
                <a:gridCol w="1501106">
                  <a:extLst>
                    <a:ext uri="{9D8B030D-6E8A-4147-A177-3AD203B41FA5}">
                      <a16:colId xmlns:a16="http://schemas.microsoft.com/office/drawing/2014/main" val="3219176965"/>
                    </a:ext>
                  </a:extLst>
                </a:gridCol>
                <a:gridCol w="1501106">
                  <a:extLst>
                    <a:ext uri="{9D8B030D-6E8A-4147-A177-3AD203B41FA5}">
                      <a16:colId xmlns:a16="http://schemas.microsoft.com/office/drawing/2014/main" val="304699710"/>
                    </a:ext>
                  </a:extLst>
                </a:gridCol>
              </a:tblGrid>
              <a:tr h="423905">
                <a:tc>
                  <a:txBody>
                    <a:bodyPr/>
                    <a:lstStyle/>
                    <a:p>
                      <a:pPr marR="0" indent="0" algn="ctr" rtl="0">
                        <a:lnSpc>
                          <a:spcPct val="119000"/>
                        </a:lnSpc>
                        <a:spcBef>
                          <a:spcPts val="0"/>
                        </a:spcBef>
                        <a:spcAft>
                          <a:spcPts val="600"/>
                        </a:spcAft>
                      </a:pPr>
                      <a:r>
                        <a:rPr lang="en-GB" sz="2400" b="1" kern="1400" dirty="0">
                          <a:ln>
                            <a:noFill/>
                          </a:ln>
                          <a:solidFill>
                            <a:srgbClr val="FFFFFF"/>
                          </a:solidFill>
                          <a:effectLst/>
                          <a:latin typeface="Myriad Pro" panose="020B0503030403020204" pitchFamily="34" charset="0"/>
                        </a:rPr>
                        <a:t>Easting</a:t>
                      </a:r>
                      <a:endParaRPr lang="en-GB" sz="1600" kern="1400" dirty="0">
                        <a:ln>
                          <a:noFill/>
                        </a:ln>
                        <a:solidFill>
                          <a:srgbClr val="DFD4D7"/>
                        </a:solidFill>
                        <a:effectLst/>
                        <a:latin typeface="Calibri" panose="020F0502020204030204" pitchFamily="34" charset="0"/>
                      </a:endParaRPr>
                    </a:p>
                  </a:txBody>
                  <a:tcPr marL="42672" marR="42672" marT="42672" marB="42672">
                    <a:lnL w="12700" cap="flat" cmpd="sng" algn="ctr">
                      <a:solidFill>
                        <a:srgbClr val="002F5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tc>
                  <a:txBody>
                    <a:bodyPr/>
                    <a:lstStyle/>
                    <a:p>
                      <a:pPr marR="0" indent="0" algn="ctr" rtl="0">
                        <a:lnSpc>
                          <a:spcPct val="119000"/>
                        </a:lnSpc>
                        <a:spcBef>
                          <a:spcPts val="0"/>
                        </a:spcBef>
                        <a:spcAft>
                          <a:spcPts val="600"/>
                        </a:spcAft>
                      </a:pPr>
                      <a:r>
                        <a:rPr lang="en-GB" sz="2400" b="1" kern="1400" dirty="0">
                          <a:ln>
                            <a:noFill/>
                          </a:ln>
                          <a:solidFill>
                            <a:srgbClr val="FFFFFF"/>
                          </a:solidFill>
                          <a:effectLst/>
                          <a:latin typeface="Myriad Pro" panose="020B0503030403020204" pitchFamily="34" charset="0"/>
                        </a:rPr>
                        <a:t>Northing</a:t>
                      </a:r>
                      <a:endParaRPr lang="en-GB" sz="1600" kern="1400" dirty="0">
                        <a:ln>
                          <a:noFill/>
                        </a:ln>
                        <a:solidFill>
                          <a:srgbClr val="DFD4D7"/>
                        </a:solidFill>
                        <a:effectLst/>
                        <a:latin typeface="Calibri" panose="020F0502020204030204" pitchFamily="34" charset="0"/>
                      </a:endParaRPr>
                    </a:p>
                  </a:txBody>
                  <a:tcPr marL="42672" marR="42672" marT="42672" marB="42672">
                    <a:lnL w="12700" cap="flat" cmpd="sng" algn="ctr">
                      <a:solidFill>
                        <a:schemeClr val="bg1"/>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extLst>
                  <a:ext uri="{0D108BD9-81ED-4DB2-BD59-A6C34878D82A}">
                    <a16:rowId xmlns:a16="http://schemas.microsoft.com/office/drawing/2014/main" val="2315027430"/>
                  </a:ext>
                </a:extLst>
              </a:tr>
              <a:tr h="635487">
                <a:tc>
                  <a:txBody>
                    <a:bodyPr/>
                    <a:lstStyle/>
                    <a:p>
                      <a:pPr marR="0" indent="0" algn="ctr" rtl="0">
                        <a:lnSpc>
                          <a:spcPct val="119000"/>
                        </a:lnSpc>
                        <a:spcBef>
                          <a:spcPts val="0"/>
                        </a:spcBef>
                        <a:spcAft>
                          <a:spcPts val="600"/>
                        </a:spcAft>
                      </a:pPr>
                      <a:r>
                        <a:rPr lang="en-GB" sz="3200" b="1" kern="1400" dirty="0">
                          <a:ln>
                            <a:noFill/>
                          </a:ln>
                          <a:solidFill>
                            <a:srgbClr val="000000"/>
                          </a:solidFill>
                          <a:effectLst/>
                          <a:latin typeface="Myriad Pro" panose="020B0503030403020204" pitchFamily="34" charset="0"/>
                        </a:rPr>
                        <a:t>15</a:t>
                      </a:r>
                      <a:endParaRPr lang="en-GB" sz="1400" kern="1400" dirty="0">
                        <a:ln>
                          <a:noFill/>
                        </a:ln>
                        <a:solidFill>
                          <a:srgbClr val="DFD4D7"/>
                        </a:solidFill>
                        <a:effectLst/>
                        <a:latin typeface="Calibri" panose="020F0502020204030204" pitchFamily="34" charset="0"/>
                      </a:endParaRPr>
                    </a:p>
                  </a:txBody>
                  <a:tcPr marL="42672" marR="42672" marT="42672" marB="42672">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tc>
                  <a:txBody>
                    <a:bodyPr/>
                    <a:lstStyle/>
                    <a:p>
                      <a:pPr marR="0" indent="0" algn="ctr" rtl="0">
                        <a:lnSpc>
                          <a:spcPct val="119000"/>
                        </a:lnSpc>
                        <a:spcBef>
                          <a:spcPts val="0"/>
                        </a:spcBef>
                        <a:spcAft>
                          <a:spcPts val="600"/>
                        </a:spcAft>
                      </a:pPr>
                      <a:r>
                        <a:rPr lang="en-GB" sz="3200" b="1" kern="1400" dirty="0">
                          <a:ln>
                            <a:noFill/>
                          </a:ln>
                          <a:solidFill>
                            <a:srgbClr val="000000"/>
                          </a:solidFill>
                          <a:effectLst/>
                          <a:latin typeface="Myriad Pro" panose="020B0503030403020204" pitchFamily="34" charset="0"/>
                        </a:rPr>
                        <a:t>22</a:t>
                      </a:r>
                      <a:endParaRPr lang="en-GB" sz="1400" kern="1400" dirty="0">
                        <a:ln>
                          <a:noFill/>
                        </a:ln>
                        <a:solidFill>
                          <a:srgbClr val="DFD4D7"/>
                        </a:solidFill>
                        <a:effectLst/>
                        <a:latin typeface="Calibri" panose="020F0502020204030204" pitchFamily="34" charset="0"/>
                      </a:endParaRPr>
                    </a:p>
                  </a:txBody>
                  <a:tcPr marL="42672" marR="42672" marT="42672" marB="42672">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extLst>
                  <a:ext uri="{0D108BD9-81ED-4DB2-BD59-A6C34878D82A}">
                    <a16:rowId xmlns:a16="http://schemas.microsoft.com/office/drawing/2014/main" val="580567632"/>
                  </a:ext>
                </a:extLst>
              </a:tr>
            </a:tbl>
          </a:graphicData>
        </a:graphic>
      </p:graphicFrame>
      <p:graphicFrame>
        <p:nvGraphicFramePr>
          <p:cNvPr id="8" name="Table 7">
            <a:extLst>
              <a:ext uri="{FF2B5EF4-FFF2-40B4-BE49-F238E27FC236}">
                <a16:creationId xmlns:a16="http://schemas.microsoft.com/office/drawing/2014/main" id="{13C731CA-D359-42DD-9F27-5C4DCE9AEECE}"/>
              </a:ext>
            </a:extLst>
          </p:cNvPr>
          <p:cNvGraphicFramePr>
            <a:graphicFrameLocks noGrp="1"/>
          </p:cNvGraphicFramePr>
          <p:nvPr>
            <p:extLst>
              <p:ext uri="{D42A27DB-BD31-4B8C-83A1-F6EECF244321}">
                <p14:modId xmlns:p14="http://schemas.microsoft.com/office/powerpoint/2010/main" val="3779460340"/>
              </p:ext>
            </p:extLst>
          </p:nvPr>
        </p:nvGraphicFramePr>
        <p:xfrm>
          <a:off x="1910698" y="3539683"/>
          <a:ext cx="2383972" cy="1214744"/>
        </p:xfrm>
        <a:graphic>
          <a:graphicData uri="http://schemas.openxmlformats.org/drawingml/2006/table">
            <a:tbl>
              <a:tblPr/>
              <a:tblGrid>
                <a:gridCol w="2383972">
                  <a:extLst>
                    <a:ext uri="{9D8B030D-6E8A-4147-A177-3AD203B41FA5}">
                      <a16:colId xmlns:a16="http://schemas.microsoft.com/office/drawing/2014/main" val="1197219168"/>
                    </a:ext>
                  </a:extLst>
                </a:gridCol>
              </a:tblGrid>
              <a:tr h="475929">
                <a:tc>
                  <a:txBody>
                    <a:bodyPr/>
                    <a:lstStyle/>
                    <a:p>
                      <a:pPr marR="0" indent="0" algn="ctr" rtl="0">
                        <a:lnSpc>
                          <a:spcPct val="119000"/>
                        </a:lnSpc>
                        <a:spcBef>
                          <a:spcPts val="0"/>
                        </a:spcBef>
                        <a:spcAft>
                          <a:spcPts val="600"/>
                        </a:spcAft>
                      </a:pPr>
                      <a:r>
                        <a:rPr lang="en-GB" sz="2400" b="1" kern="1400" dirty="0">
                          <a:ln>
                            <a:noFill/>
                          </a:ln>
                          <a:solidFill>
                            <a:srgbClr val="FFFFFF"/>
                          </a:solidFill>
                          <a:effectLst/>
                          <a:latin typeface="Myriad Pro" panose="020B0503030403020204" pitchFamily="34" charset="0"/>
                        </a:rPr>
                        <a:t>Grid Reference</a:t>
                      </a:r>
                      <a:endParaRPr lang="en-GB" sz="1400" kern="1400" dirty="0">
                        <a:ln>
                          <a:noFill/>
                        </a:ln>
                        <a:solidFill>
                          <a:srgbClr val="DFD4D7"/>
                        </a:solidFill>
                        <a:effectLst/>
                        <a:latin typeface="Calibri" panose="020F0502020204030204" pitchFamily="34" charset="0"/>
                      </a:endParaRPr>
                    </a:p>
                  </a:txBody>
                  <a:tcPr marL="47909" marR="47909" marT="47909" marB="47909">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rgbClr val="002F5F"/>
                    </a:solidFill>
                  </a:tcPr>
                </a:tc>
                <a:extLst>
                  <a:ext uri="{0D108BD9-81ED-4DB2-BD59-A6C34878D82A}">
                    <a16:rowId xmlns:a16="http://schemas.microsoft.com/office/drawing/2014/main" val="4012075825"/>
                  </a:ext>
                </a:extLst>
              </a:tr>
              <a:tr h="713478">
                <a:tc>
                  <a:txBody>
                    <a:bodyPr/>
                    <a:lstStyle/>
                    <a:p>
                      <a:pPr marR="0" indent="0" algn="ctr" rtl="0">
                        <a:lnSpc>
                          <a:spcPct val="119000"/>
                        </a:lnSpc>
                        <a:spcBef>
                          <a:spcPts val="0"/>
                        </a:spcBef>
                        <a:spcAft>
                          <a:spcPts val="600"/>
                        </a:spcAft>
                      </a:pPr>
                      <a:r>
                        <a:rPr lang="en-GB" sz="3600" b="1" kern="1400" dirty="0">
                          <a:ln>
                            <a:noFill/>
                          </a:ln>
                          <a:solidFill>
                            <a:srgbClr val="000000"/>
                          </a:solidFill>
                          <a:effectLst/>
                          <a:latin typeface="Myriad Pro" panose="020B0503030403020204" pitchFamily="34" charset="0"/>
                        </a:rPr>
                        <a:t>1522</a:t>
                      </a:r>
                      <a:endParaRPr lang="en-GB" sz="1400" kern="1400" dirty="0">
                        <a:ln>
                          <a:noFill/>
                        </a:ln>
                        <a:solidFill>
                          <a:srgbClr val="DFD4D7"/>
                        </a:solidFill>
                        <a:effectLst/>
                        <a:latin typeface="Calibri" panose="020F0502020204030204" pitchFamily="34" charset="0"/>
                      </a:endParaRPr>
                    </a:p>
                  </a:txBody>
                  <a:tcPr marL="47909" marR="47909" marT="47909" marB="47909">
                    <a:lnL w="12700" cap="flat" cmpd="sng" algn="ctr">
                      <a:solidFill>
                        <a:srgbClr val="002F5F"/>
                      </a:solidFill>
                      <a:prstDash val="solid"/>
                      <a:round/>
                      <a:headEnd type="none" w="med" len="med"/>
                      <a:tailEnd type="none" w="med" len="med"/>
                    </a:lnL>
                    <a:lnR w="12700" cap="flat" cmpd="sng" algn="ctr">
                      <a:solidFill>
                        <a:srgbClr val="002F5F"/>
                      </a:solidFill>
                      <a:prstDash val="solid"/>
                      <a:round/>
                      <a:headEnd type="none" w="med" len="med"/>
                      <a:tailEnd type="none" w="med" len="med"/>
                    </a:lnR>
                    <a:lnT w="12700" cap="flat" cmpd="sng" algn="ctr">
                      <a:solidFill>
                        <a:srgbClr val="002F5F"/>
                      </a:solidFill>
                      <a:prstDash val="solid"/>
                      <a:round/>
                      <a:headEnd type="none" w="med" len="med"/>
                      <a:tailEnd type="none" w="med" len="med"/>
                    </a:lnT>
                    <a:lnB w="12700" cap="flat" cmpd="sng" algn="ctr">
                      <a:solidFill>
                        <a:srgbClr val="002F5F"/>
                      </a:solidFill>
                      <a:prstDash val="solid"/>
                      <a:round/>
                      <a:headEnd type="none" w="med" len="med"/>
                      <a:tailEnd type="none" w="med" len="med"/>
                    </a:lnB>
                    <a:solidFill>
                      <a:schemeClr val="bg1"/>
                    </a:solidFill>
                  </a:tcPr>
                </a:tc>
                <a:extLst>
                  <a:ext uri="{0D108BD9-81ED-4DB2-BD59-A6C34878D82A}">
                    <a16:rowId xmlns:a16="http://schemas.microsoft.com/office/drawing/2014/main" val="1899588194"/>
                  </a:ext>
                </a:extLst>
              </a:tr>
            </a:tbl>
          </a:graphicData>
        </a:graphic>
      </p:graphicFrame>
      <p:graphicFrame>
        <p:nvGraphicFramePr>
          <p:cNvPr id="9" name="Table 8">
            <a:extLst>
              <a:ext uri="{FF2B5EF4-FFF2-40B4-BE49-F238E27FC236}">
                <a16:creationId xmlns:a16="http://schemas.microsoft.com/office/drawing/2014/main" id="{E20E2BFD-DA33-4A25-8A17-F2CA001A0768}"/>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5785304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DC53C-6349-4540-A362-B44D0BAD0D1D}"/>
              </a:ext>
            </a:extLst>
          </p:cNvPr>
          <p:cNvSpPr>
            <a:spLocks noGrp="1"/>
          </p:cNvSpPr>
          <p:nvPr>
            <p:ph type="title"/>
          </p:nvPr>
        </p:nvSpPr>
        <p:spPr>
          <a:xfrm>
            <a:off x="673248" y="271587"/>
            <a:ext cx="5290582" cy="609473"/>
          </a:xfrm>
        </p:spPr>
        <p:txBody>
          <a:bodyPr>
            <a:normAutofit/>
          </a:bodyPr>
          <a:lstStyle/>
          <a:p>
            <a:r>
              <a:rPr lang="en-GB" dirty="0"/>
              <a:t>4-FIGURE GRID REFERENCES</a:t>
            </a:r>
          </a:p>
        </p:txBody>
      </p:sp>
      <p:pic>
        <p:nvPicPr>
          <p:cNvPr id="5" name="How to take a 4-figure grid reference">
            <a:hlinkClick r:id="" action="ppaction://media"/>
            <a:extLst>
              <a:ext uri="{FF2B5EF4-FFF2-40B4-BE49-F238E27FC236}">
                <a16:creationId xmlns:a16="http://schemas.microsoft.com/office/drawing/2014/main" id="{CF0748D1-8800-4B8C-A8E2-FB99BB1779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249" y="1156064"/>
            <a:ext cx="9204176" cy="5177349"/>
          </a:xfrm>
          <a:prstGeom prst="rect">
            <a:avLst/>
          </a:prstGeom>
        </p:spPr>
      </p:pic>
      <p:graphicFrame>
        <p:nvGraphicFramePr>
          <p:cNvPr id="6" name="Table 5">
            <a:extLst>
              <a:ext uri="{FF2B5EF4-FFF2-40B4-BE49-F238E27FC236}">
                <a16:creationId xmlns:a16="http://schemas.microsoft.com/office/drawing/2014/main" id="{C3D2AE46-7FC7-435B-B02F-7D5F1D16EBC1}"/>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72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3428982010"/>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p Reading Part 1" id="{ABA14331-11B5-4740-9DB3-BDDF3FC3A0C7}" vid="{1E510D87-BAA4-4743-B515-33F5D060B6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Map Reading</Template>
  <TotalTime>318</TotalTime>
  <Words>1632</Words>
  <Application>Microsoft Office PowerPoint</Application>
  <PresentationFormat>Widescreen</PresentationFormat>
  <Paragraphs>197</Paragraphs>
  <Slides>19</Slides>
  <Notes>19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Calibri Light</vt:lpstr>
      <vt:lpstr>Myriad Pro</vt:lpstr>
      <vt:lpstr>Myanmar Text</vt:lpstr>
      <vt:lpstr>Myriad Pro Light</vt:lpstr>
      <vt:lpstr>Calibri</vt:lpstr>
      <vt:lpstr>Arial</vt:lpstr>
      <vt:lpstr>Office Theme</vt:lpstr>
      <vt:lpstr>PowerPoint Presentation</vt:lpstr>
      <vt:lpstr>LEARNING OUTCOMES</vt:lpstr>
      <vt:lpstr>THE NATIONAL GRID</vt:lpstr>
      <vt:lpstr>GRID SQUARES</vt:lpstr>
      <vt:lpstr>GRID SQUARES</vt:lpstr>
      <vt:lpstr>4-FIGURE GRID REFERENCES</vt:lpstr>
      <vt:lpstr>4-FIGURE GRID REFERENCES</vt:lpstr>
      <vt:lpstr>4-FIGURE GRID REFERENCES</vt:lpstr>
      <vt:lpstr>4-FIGURE GRID REFERENCES</vt:lpstr>
      <vt:lpstr>6-FIGURE GRID REFERENCES</vt:lpstr>
      <vt:lpstr>6-FIGURE GRID REFERENCES</vt:lpstr>
      <vt:lpstr>6-FIGURE GRID REFERENCES</vt:lpstr>
      <vt:lpstr>6-FIGURE GRID REFERENCES</vt:lpstr>
      <vt:lpstr>6-FIGURE GRID REFERENCES</vt:lpstr>
      <vt:lpstr>ANY QUESTIONS?</vt:lpstr>
      <vt:lpstr>LEARNING OUTCOMES</vt:lpstr>
      <vt:lpstr>GRID REFERENCE TASK 1</vt:lpstr>
      <vt:lpstr>GRID REFERENCE TASK 2</vt:lpstr>
      <vt:lpstr>INSTRUCTOR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m419055</dc:creator>
  <cp:lastModifiedBy>1871 (Rugeley) Sqn ATC Officer Commanding (Grocott, Tom Flt Lt)</cp:lastModifiedBy>
  <cp:revision>18</cp:revision>
  <dcterms:created xsi:type="dcterms:W3CDTF">2019-04-21T21:45:02Z</dcterms:created>
  <dcterms:modified xsi:type="dcterms:W3CDTF">2019-04-24T13:51:25Z</dcterms:modified>
</cp:coreProperties>
</file>