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256" r:id="rId2"/>
    <p:sldId id="340" r:id="rId3"/>
    <p:sldId id="258" r:id="rId4"/>
    <p:sldId id="364" r:id="rId5"/>
    <p:sldId id="365" r:id="rId6"/>
    <p:sldId id="366" r:id="rId7"/>
    <p:sldId id="367" r:id="rId8"/>
    <p:sldId id="363" r:id="rId9"/>
    <p:sldId id="368" r:id="rId10"/>
    <p:sldId id="377" r:id="rId11"/>
    <p:sldId id="369" r:id="rId12"/>
    <p:sldId id="370" r:id="rId13"/>
    <p:sldId id="372" r:id="rId14"/>
    <p:sldId id="373" r:id="rId15"/>
    <p:sldId id="374" r:id="rId16"/>
    <p:sldId id="378" r:id="rId17"/>
    <p:sldId id="279"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yanmar Text" panose="020B0502040204020203" pitchFamily="34" charset="0"/>
      <p:regular r:id="rId27"/>
      <p:bold r:id="rId28"/>
    </p:embeddedFont>
    <p:embeddedFont>
      <p:font typeface="Myriad Pro" panose="020B0503030403020204" pitchFamily="3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F"/>
    <a:srgbClr val="193159"/>
    <a:srgbClr val="5E9CAE"/>
    <a:srgbClr val="729ABD"/>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053" autoAdjust="0"/>
  </p:normalViewPr>
  <p:slideViewPr>
    <p:cSldViewPr snapToGrid="0">
      <p:cViewPr varScale="1">
        <p:scale>
          <a:sx n="89" d="100"/>
          <a:sy n="89" d="100"/>
        </p:scale>
        <p:origin x="1296" y="84"/>
      </p:cViewPr>
      <p:guideLst/>
    </p:cSldViewPr>
  </p:slideViewPr>
  <p:notesTextViewPr>
    <p:cViewPr>
      <p:scale>
        <a:sx n="1" d="1"/>
        <a:sy n="1" d="1"/>
      </p:scale>
      <p:origin x="0" y="0"/>
    </p:cViewPr>
  </p:notesTextViewPr>
  <p:notesViewPr>
    <p:cSldViewPr snapToGrid="0">
      <p:cViewPr>
        <p:scale>
          <a:sx n="82" d="100"/>
          <a:sy n="82" d="100"/>
        </p:scale>
        <p:origin x="3876"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2CFB40-8AC3-409D-8385-BFC98C4594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6E8860E-1C6F-4B33-8891-A1623A13F6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3EF131-B304-4D89-829E-C990EDF5860E}" type="datetimeFigureOut">
              <a:rPr lang="en-GB" smtClean="0"/>
              <a:t>26/04/2019</a:t>
            </a:fld>
            <a:endParaRPr lang="en-GB"/>
          </a:p>
        </p:txBody>
      </p:sp>
      <p:sp>
        <p:nvSpPr>
          <p:cNvPr id="4" name="Footer Placeholder 3">
            <a:extLst>
              <a:ext uri="{FF2B5EF4-FFF2-40B4-BE49-F238E27FC236}">
                <a16:creationId xmlns:a16="http://schemas.microsoft.com/office/drawing/2014/main" id="{4270E970-23A9-4508-A675-A657AE5B3B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53954D-6FB1-4DE3-A24A-B47474A53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75AFB6-4D8E-4894-8B0A-6096D108AA8A}" type="slidenum">
              <a:rPr lang="en-GB" smtClean="0"/>
              <a:t>‹#›</a:t>
            </a:fld>
            <a:endParaRPr lang="en-GB"/>
          </a:p>
        </p:txBody>
      </p:sp>
    </p:spTree>
    <p:extLst>
      <p:ext uri="{BB962C8B-B14F-4D97-AF65-F5344CB8AC3E}">
        <p14:creationId xmlns:p14="http://schemas.microsoft.com/office/powerpoint/2010/main" val="2677596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1473" y="969794"/>
            <a:ext cx="6115050" cy="3439716"/>
          </a:xfrm>
          <a:prstGeom prst="rect">
            <a:avLst/>
          </a:prstGeom>
          <a:noFill/>
          <a:ln w="12700">
            <a:solidFill>
              <a:srgbClr val="729ABD"/>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71474" y="4719698"/>
            <a:ext cx="6115050" cy="3454508"/>
          </a:xfrm>
          <a:prstGeom prst="rect">
            <a:avLst/>
          </a:prstGeom>
          <a:ln>
            <a:solidFill>
              <a:srgbClr val="729ABD"/>
            </a:solidFill>
          </a:ln>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a:extLst>
              <a:ext uri="{FF2B5EF4-FFF2-40B4-BE49-F238E27FC236}">
                <a16:creationId xmlns:a16="http://schemas.microsoft.com/office/drawing/2014/main" id="{22E09B5A-10A3-464B-8855-E20B9B3C9242}"/>
              </a:ext>
            </a:extLst>
          </p:cNvPr>
          <p:cNvSpPr txBox="1"/>
          <p:nvPr/>
        </p:nvSpPr>
        <p:spPr>
          <a:xfrm>
            <a:off x="371473" y="351830"/>
            <a:ext cx="1973141" cy="307777"/>
          </a:xfrm>
          <a:prstGeom prst="rect">
            <a:avLst/>
          </a:prstGeom>
          <a:solidFill>
            <a:srgbClr val="0072CF"/>
          </a:solidFill>
        </p:spPr>
        <p:txBody>
          <a:bodyPr wrap="square" rtlCol="0">
            <a:spAutoFit/>
          </a:bodyPr>
          <a:lstStyle/>
          <a:p>
            <a:r>
              <a:rPr lang="en-GB" sz="1400" b="1" dirty="0">
                <a:solidFill>
                  <a:schemeClr val="bg1"/>
                </a:solidFill>
                <a:latin typeface="Myriad Pro" panose="020B0503030403020204" pitchFamily="34" charset="0"/>
              </a:rPr>
              <a:t>PRESENTATION NOTES</a:t>
            </a:r>
          </a:p>
        </p:txBody>
      </p:sp>
      <p:sp>
        <p:nvSpPr>
          <p:cNvPr id="11" name="TextBox 10">
            <a:extLst>
              <a:ext uri="{FF2B5EF4-FFF2-40B4-BE49-F238E27FC236}">
                <a16:creationId xmlns:a16="http://schemas.microsoft.com/office/drawing/2014/main" id="{0750822C-9B37-415A-9256-DC84547B662A}"/>
              </a:ext>
            </a:extLst>
          </p:cNvPr>
          <p:cNvSpPr txBox="1"/>
          <p:nvPr/>
        </p:nvSpPr>
        <p:spPr>
          <a:xfrm>
            <a:off x="2344614" y="351830"/>
            <a:ext cx="4141909" cy="307777"/>
          </a:xfrm>
          <a:prstGeom prst="rect">
            <a:avLst/>
          </a:prstGeom>
          <a:solidFill>
            <a:srgbClr val="0072CF"/>
          </a:solidFill>
        </p:spPr>
        <p:txBody>
          <a:bodyPr wrap="square" rtlCol="0">
            <a:spAutoFit/>
          </a:bodyPr>
          <a:lstStyle/>
          <a:p>
            <a:pPr algn="r"/>
            <a:r>
              <a:rPr lang="en-GB" sz="1400" b="1" dirty="0">
                <a:solidFill>
                  <a:schemeClr val="bg1"/>
                </a:solidFill>
                <a:latin typeface="Myriad Pro" panose="020B0503030403020204" pitchFamily="34" charset="0"/>
              </a:rPr>
              <a:t>THE ROYAL AIR FORCE</a:t>
            </a:r>
          </a:p>
        </p:txBody>
      </p:sp>
      <p:sp>
        <p:nvSpPr>
          <p:cNvPr id="16" name="TextBox 15">
            <a:extLst>
              <a:ext uri="{FF2B5EF4-FFF2-40B4-BE49-F238E27FC236}">
                <a16:creationId xmlns:a16="http://schemas.microsoft.com/office/drawing/2014/main" id="{A65A52ED-5813-45A7-9711-399706552E8C}"/>
              </a:ext>
            </a:extLst>
          </p:cNvPr>
          <p:cNvSpPr txBox="1"/>
          <p:nvPr/>
        </p:nvSpPr>
        <p:spPr>
          <a:xfrm>
            <a:off x="5615353" y="8469601"/>
            <a:ext cx="871171" cy="307777"/>
          </a:xfrm>
          <a:prstGeom prst="rect">
            <a:avLst/>
          </a:prstGeom>
          <a:solidFill>
            <a:srgbClr val="0072CF"/>
          </a:solidFill>
        </p:spPr>
        <p:txBody>
          <a:bodyPr wrap="square" rtlCol="0">
            <a:spAutoFit/>
          </a:bodyPr>
          <a:lstStyle/>
          <a:p>
            <a:pPr algn="r"/>
            <a:fld id="{BED1C4E3-AC42-4897-85E2-1C0F49AF255C}" type="slidenum">
              <a:rPr lang="en-GB" sz="1400" b="1" smtClean="0">
                <a:solidFill>
                  <a:schemeClr val="bg1"/>
                </a:solidFill>
                <a:latin typeface="Myriad Pro" panose="020B0503030403020204" pitchFamily="34" charset="0"/>
              </a:rPr>
              <a:t>‹#›</a:t>
            </a:fld>
            <a:endParaRPr lang="en-GB" sz="1400" b="1" dirty="0">
              <a:solidFill>
                <a:schemeClr val="bg1"/>
              </a:solidFill>
              <a:latin typeface="Myriad Pro" panose="020B0503030403020204" pitchFamily="34" charset="0"/>
            </a:endParaRPr>
          </a:p>
        </p:txBody>
      </p:sp>
      <p:sp>
        <p:nvSpPr>
          <p:cNvPr id="17" name="TextBox 16">
            <a:extLst>
              <a:ext uri="{FF2B5EF4-FFF2-40B4-BE49-F238E27FC236}">
                <a16:creationId xmlns:a16="http://schemas.microsoft.com/office/drawing/2014/main" id="{46C0BEC2-198E-4D86-BF84-55FBDD105ADB}"/>
              </a:ext>
            </a:extLst>
          </p:cNvPr>
          <p:cNvSpPr txBox="1"/>
          <p:nvPr/>
        </p:nvSpPr>
        <p:spPr>
          <a:xfrm>
            <a:off x="371473" y="8469600"/>
            <a:ext cx="5243880" cy="307777"/>
          </a:xfrm>
          <a:prstGeom prst="rect">
            <a:avLst/>
          </a:prstGeom>
          <a:solidFill>
            <a:srgbClr val="0072CF"/>
          </a:solidFill>
        </p:spPr>
        <p:txBody>
          <a:bodyPr wrap="square" rtlCol="0">
            <a:spAutoFit/>
          </a:bodyPr>
          <a:lstStyle/>
          <a:p>
            <a:r>
              <a:rPr lang="en-GB" sz="1400" b="1" dirty="0">
                <a:solidFill>
                  <a:schemeClr val="bg1"/>
                </a:solidFill>
                <a:latin typeface="Myriad Pro" panose="020B0503030403020204" pitchFamily="34" charset="0"/>
              </a:rPr>
              <a:t>FIRST CLASS CADET</a:t>
            </a:r>
          </a:p>
        </p:txBody>
      </p:sp>
    </p:spTree>
    <p:extLst>
      <p:ext uri="{BB962C8B-B14F-4D97-AF65-F5344CB8AC3E}">
        <p14:creationId xmlns:p14="http://schemas.microsoft.com/office/powerpoint/2010/main" val="255108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panose="020B0503030403020204" pitchFamily="34" charset="0"/>
        <a:ea typeface="+mn-ea"/>
        <a:cs typeface="+mn-cs"/>
      </a:defRPr>
    </a:lvl1pPr>
    <a:lvl2pPr marL="457200" algn="l" defTabSz="914400" rtl="0" eaLnBrk="1" latinLnBrk="0" hangingPunct="1">
      <a:defRPr sz="1200" kern="1200">
        <a:solidFill>
          <a:schemeClr val="tx1"/>
        </a:solidFill>
        <a:latin typeface="Myriad Pro" panose="020B0503030403020204" pitchFamily="34" charset="0"/>
        <a:ea typeface="+mn-ea"/>
        <a:cs typeface="+mn-cs"/>
      </a:defRPr>
    </a:lvl2pPr>
    <a:lvl3pPr marL="914400" algn="l" defTabSz="914400" rtl="0" eaLnBrk="1" latinLnBrk="0" hangingPunct="1">
      <a:defRPr sz="1200" kern="1200">
        <a:solidFill>
          <a:schemeClr val="tx1"/>
        </a:solidFill>
        <a:latin typeface="Myriad Pro" panose="020B0503030403020204" pitchFamily="34" charset="0"/>
        <a:ea typeface="+mn-ea"/>
        <a:cs typeface="+mn-cs"/>
      </a:defRPr>
    </a:lvl3pPr>
    <a:lvl4pPr marL="1371600" algn="l" defTabSz="914400" rtl="0" eaLnBrk="1" latinLnBrk="0" hangingPunct="1">
      <a:defRPr sz="1200" kern="1200">
        <a:solidFill>
          <a:schemeClr val="tx1"/>
        </a:solidFill>
        <a:latin typeface="Myriad Pro" panose="020B0503030403020204" pitchFamily="34" charset="0"/>
        <a:ea typeface="+mn-ea"/>
        <a:cs typeface="+mn-cs"/>
      </a:defRPr>
    </a:lvl4pPr>
    <a:lvl5pPr marL="1828800" algn="l" defTabSz="914400" rtl="0" eaLnBrk="1" latinLnBrk="0" hangingPunct="1">
      <a:defRPr sz="120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Part 2 of 4. This presentation covers the information required to complete PASS criteria of the </a:t>
            </a:r>
            <a:r>
              <a:rPr lang="en-GB" i="1" dirty="0"/>
              <a:t>LO2 Initial Expedition Training </a:t>
            </a:r>
            <a:r>
              <a:rPr lang="en-GB" dirty="0"/>
              <a:t>topic.</a:t>
            </a:r>
          </a:p>
          <a:p>
            <a:endParaRPr lang="en-GB" dirty="0"/>
          </a:p>
          <a:p>
            <a:r>
              <a:rPr lang="en-GB" dirty="0"/>
              <a:t>For best results, these instructor notes should be read in conjunction with this presentation and the lesson plan.</a:t>
            </a:r>
          </a:p>
          <a:p>
            <a:endParaRPr lang="en-GB" dirty="0"/>
          </a:p>
        </p:txBody>
      </p:sp>
    </p:spTree>
    <p:extLst>
      <p:ext uri="{BB962C8B-B14F-4D97-AF65-F5344CB8AC3E}">
        <p14:creationId xmlns:p14="http://schemas.microsoft.com/office/powerpoint/2010/main" val="370869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P5 for LO2.</a:t>
            </a:r>
          </a:p>
          <a:p>
            <a:endParaRPr lang="en-GB" b="0" dirty="0"/>
          </a:p>
          <a:p>
            <a:r>
              <a:rPr lang="en-GB" b="0" dirty="0"/>
              <a:t>Cadets must erect, strike and re-pack a tent. This could be turned into a competition in small teams, to see who can complete the exercise the quickest.</a:t>
            </a:r>
          </a:p>
          <a:p>
            <a:endParaRPr lang="en-GB" b="1" dirty="0"/>
          </a:p>
          <a:p>
            <a:r>
              <a:rPr lang="en-GB" b="1" dirty="0"/>
              <a:t>Once satisfied that all cadets have an understanding of the topic, instructors must fill in:</a:t>
            </a:r>
          </a:p>
          <a:p>
            <a:pPr marL="171450" indent="-171450">
              <a:buFont typeface="Arial" panose="020B0604020202020204" pitchFamily="34" charset="0"/>
              <a:buChar char="•"/>
            </a:pPr>
            <a:r>
              <a:rPr lang="en-GB" b="1" dirty="0"/>
              <a:t>Page 33 of the cadet’s first class log book.</a:t>
            </a:r>
          </a:p>
          <a:p>
            <a:pPr marL="171450" indent="-171450">
              <a:buFont typeface="Arial" panose="020B0604020202020204" pitchFamily="34" charset="0"/>
              <a:buChar char="•"/>
            </a:pPr>
            <a:r>
              <a:rPr lang="en-GB" b="1" dirty="0"/>
              <a:t>Task P5 Activity 1 log sheet. This can be found on Ultilearn.</a:t>
            </a:r>
          </a:p>
        </p:txBody>
      </p:sp>
    </p:spTree>
    <p:extLst>
      <p:ext uri="{BB962C8B-B14F-4D97-AF65-F5344CB8AC3E}">
        <p14:creationId xmlns:p14="http://schemas.microsoft.com/office/powerpoint/2010/main" val="8886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LO2: Be able to use tents and carry equipment safely.</a:t>
            </a:r>
          </a:p>
          <a:p>
            <a:endParaRPr lang="en-GB" dirty="0"/>
          </a:p>
          <a:p>
            <a:r>
              <a:rPr lang="en-GB" dirty="0"/>
              <a:t>P6: Demonstrate methods of kit packing for an expedition </a:t>
            </a:r>
          </a:p>
          <a:p>
            <a:endParaRPr lang="en-GB" dirty="0"/>
          </a:p>
        </p:txBody>
      </p:sp>
    </p:spTree>
    <p:extLst>
      <p:ext uri="{BB962C8B-B14F-4D97-AF65-F5344CB8AC3E}">
        <p14:creationId xmlns:p14="http://schemas.microsoft.com/office/powerpoint/2010/main" val="163465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1" dirty="0"/>
              <a:t>Size of rucksack: </a:t>
            </a:r>
            <a:r>
              <a:rPr lang="en-GB" dirty="0"/>
              <a:t>cadets will need a rucksack of at least 65L for an expedition in order to accommodate all of their expedition kit.</a:t>
            </a:r>
          </a:p>
          <a:p>
            <a:endParaRPr lang="en-GB" dirty="0"/>
          </a:p>
          <a:p>
            <a:r>
              <a:rPr lang="en-GB" b="1" dirty="0"/>
              <a:t>Is it gender specific: </a:t>
            </a:r>
            <a:r>
              <a:rPr lang="en-GB" dirty="0"/>
              <a:t>some rucksacks are specific to male or female.</a:t>
            </a:r>
          </a:p>
          <a:p>
            <a:endParaRPr lang="en-GB" dirty="0"/>
          </a:p>
          <a:p>
            <a:r>
              <a:rPr lang="en-GB" b="1" dirty="0"/>
              <a:t>Thickness of straps: </a:t>
            </a:r>
            <a:r>
              <a:rPr lang="en-GB" dirty="0"/>
              <a:t>thicker straps are more comfortable.</a:t>
            </a:r>
          </a:p>
          <a:p>
            <a:endParaRPr lang="en-GB" dirty="0"/>
          </a:p>
          <a:p>
            <a:r>
              <a:rPr lang="en-GB" b="1" dirty="0"/>
              <a:t>Attachment points for equipment:</a:t>
            </a:r>
            <a:r>
              <a:rPr lang="en-GB" dirty="0"/>
              <a:t> do you need places to attach tent, roll mat etc outside of the main compartment.</a:t>
            </a:r>
          </a:p>
          <a:p>
            <a:endParaRPr lang="en-GB" dirty="0"/>
          </a:p>
        </p:txBody>
      </p:sp>
    </p:spTree>
    <p:extLst>
      <p:ext uri="{BB962C8B-B14F-4D97-AF65-F5344CB8AC3E}">
        <p14:creationId xmlns:p14="http://schemas.microsoft.com/office/powerpoint/2010/main" val="1261129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pPr marL="0" lvl="1"/>
            <a:r>
              <a:rPr lang="en-GB" b="1" dirty="0"/>
              <a:t>Equipment you need quickly: </a:t>
            </a:r>
            <a:r>
              <a:rPr lang="en-GB" b="0" dirty="0"/>
              <a:t>place this close to the top or</a:t>
            </a:r>
            <a:r>
              <a:rPr lang="en-GB" b="0" baseline="0" dirty="0"/>
              <a:t> in a lid pocket to avoid having to empty your bag out to get things you will need frequently.</a:t>
            </a:r>
          </a:p>
          <a:p>
            <a:pPr marL="0" lvl="1"/>
            <a:endParaRPr lang="en-GB" b="1" dirty="0"/>
          </a:p>
          <a:p>
            <a:pPr marL="0" lvl="1"/>
            <a:r>
              <a:rPr lang="en-GB" b="1" dirty="0"/>
              <a:t>Heavier equipment: </a:t>
            </a:r>
            <a:r>
              <a:rPr lang="en-GB" b="0" dirty="0"/>
              <a:t>best at the bottom, putting</a:t>
            </a:r>
            <a:r>
              <a:rPr lang="en-GB" b="0" baseline="0" dirty="0"/>
              <a:t> it at the top will mean that you are being off-balanced by the weight being higher up.</a:t>
            </a:r>
          </a:p>
          <a:p>
            <a:pPr marL="0" lvl="1"/>
            <a:endParaRPr lang="en-GB" b="1" dirty="0"/>
          </a:p>
          <a:p>
            <a:pPr marL="0" lvl="1"/>
            <a:r>
              <a:rPr lang="en-GB" b="1" dirty="0"/>
              <a:t>Water: </a:t>
            </a:r>
            <a:r>
              <a:rPr lang="en-GB" b="0" dirty="0"/>
              <a:t>water bottles in side pockets or use a hydration system such as a </a:t>
            </a:r>
            <a:r>
              <a:rPr lang="en-GB" b="0" dirty="0" err="1"/>
              <a:t>camelbak</a:t>
            </a:r>
            <a:r>
              <a:rPr lang="en-GB" b="0" dirty="0"/>
              <a:t>.</a:t>
            </a:r>
          </a:p>
          <a:p>
            <a:pPr marL="0" lvl="1"/>
            <a:endParaRPr lang="en-GB" b="1" dirty="0"/>
          </a:p>
          <a:p>
            <a:pPr marL="0" lvl="1"/>
            <a:r>
              <a:rPr lang="en-GB" b="1" dirty="0"/>
              <a:t>Roll mat: </a:t>
            </a:r>
            <a:r>
              <a:rPr lang="en-GB" b="0" dirty="0"/>
              <a:t>stored outside wherever is best, consider covering it in a bag to avoid it getting soaked.</a:t>
            </a:r>
          </a:p>
          <a:p>
            <a:pPr marL="0" lvl="1"/>
            <a:endParaRPr lang="en-GB" b="1" dirty="0"/>
          </a:p>
          <a:p>
            <a:pPr marL="0" lvl="1"/>
            <a:r>
              <a:rPr lang="en-GB" b="1" dirty="0"/>
              <a:t>Liquid fuel: </a:t>
            </a:r>
            <a:r>
              <a:rPr lang="en-GB" b="0" dirty="0"/>
              <a:t>outside and ideally waterproofed.</a:t>
            </a:r>
            <a:endParaRPr lang="en-GB" b="1" dirty="0"/>
          </a:p>
          <a:p>
            <a:endParaRPr lang="en-GB" dirty="0"/>
          </a:p>
        </p:txBody>
      </p:sp>
    </p:spTree>
    <p:extLst>
      <p:ext uri="{BB962C8B-B14F-4D97-AF65-F5344CB8AC3E}">
        <p14:creationId xmlns:p14="http://schemas.microsoft.com/office/powerpoint/2010/main" val="1021832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 chance to ask or answer any final questions.</a:t>
            </a:r>
          </a:p>
        </p:txBody>
      </p:sp>
    </p:spTree>
    <p:extLst>
      <p:ext uri="{BB962C8B-B14F-4D97-AF65-F5344CB8AC3E}">
        <p14:creationId xmlns:p14="http://schemas.microsoft.com/office/powerpoint/2010/main" val="224574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LO2: Be able to use tents and carry equipment safely.</a:t>
            </a:r>
          </a:p>
          <a:p>
            <a:endParaRPr lang="en-GB" dirty="0"/>
          </a:p>
          <a:p>
            <a:r>
              <a:rPr lang="en-GB" dirty="0"/>
              <a:t>P6: Demonstrate methods of kit packing for an expedition </a:t>
            </a:r>
          </a:p>
          <a:p>
            <a:endParaRPr lang="en-GB" dirty="0"/>
          </a:p>
        </p:txBody>
      </p:sp>
    </p:spTree>
    <p:extLst>
      <p:ext uri="{BB962C8B-B14F-4D97-AF65-F5344CB8AC3E}">
        <p14:creationId xmlns:p14="http://schemas.microsoft.com/office/powerpoint/2010/main" val="883138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b="0" dirty="0"/>
              <a:t>This task covers the mandatory requirement for objectives P6 for LO2.</a:t>
            </a:r>
          </a:p>
          <a:p>
            <a:endParaRPr lang="en-GB" b="0" dirty="0"/>
          </a:p>
          <a:p>
            <a:r>
              <a:rPr lang="en-GB" b="0" dirty="0"/>
              <a:t>In order to complete the assessment for this task, cadets must give a presentation in which they prepare and bring in a 65-75 litre rucksack suitable for an overnight expedition.  They must unpack the rucksack and explain the reason why each item was packed as and where it was.  Instructors should also check that the cadet understands the importance of carrying a rucksack comfortably and safely (including shoulder straps, waist band and chest strap).</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CAN BE PAIRED WITH TASK P4 for LO1.</a:t>
            </a:r>
            <a:endParaRPr lang="en-GB" b="0" dirty="0"/>
          </a:p>
          <a:p>
            <a:endParaRPr lang="en-GB" b="1" dirty="0"/>
          </a:p>
          <a:p>
            <a:r>
              <a:rPr lang="en-GB" b="1" dirty="0"/>
              <a:t>Once satisfied that all cadets have an understanding of the topic, instructors must fill in:</a:t>
            </a:r>
          </a:p>
          <a:p>
            <a:pPr marL="171450" indent="-171450">
              <a:buFont typeface="Arial" panose="020B0604020202020204" pitchFamily="34" charset="0"/>
              <a:buChar char="•"/>
            </a:pPr>
            <a:r>
              <a:rPr lang="en-GB" b="1" dirty="0"/>
              <a:t>Page 33 of the cadet’s first class log book.</a:t>
            </a:r>
          </a:p>
          <a:p>
            <a:pPr marL="171450" indent="-171450">
              <a:buFont typeface="Arial" panose="020B0604020202020204" pitchFamily="34" charset="0"/>
              <a:buChar char="•"/>
            </a:pPr>
            <a:r>
              <a:rPr lang="en-GB" b="1" dirty="0"/>
              <a:t>Task P6 Activity 1 log sheet. This can be found on Ultilearn.</a:t>
            </a:r>
          </a:p>
        </p:txBody>
      </p:sp>
    </p:spTree>
    <p:extLst>
      <p:ext uri="{BB962C8B-B14F-4D97-AF65-F5344CB8AC3E}">
        <p14:creationId xmlns:p14="http://schemas.microsoft.com/office/powerpoint/2010/main" val="34639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417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LO2: Be able to use tents and carry equipment safely.</a:t>
            </a:r>
          </a:p>
          <a:p>
            <a:endParaRPr lang="en-GB" dirty="0"/>
          </a:p>
          <a:p>
            <a:r>
              <a:rPr lang="en-GB" dirty="0"/>
              <a:t>P5: Demonstrate the erection of tents for a walking expedition.</a:t>
            </a:r>
          </a:p>
          <a:p>
            <a:endParaRPr lang="en-GB" dirty="0"/>
          </a:p>
        </p:txBody>
      </p:sp>
    </p:spTree>
    <p:extLst>
      <p:ext uri="{BB962C8B-B14F-4D97-AF65-F5344CB8AC3E}">
        <p14:creationId xmlns:p14="http://schemas.microsoft.com/office/powerpoint/2010/main" val="178327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7977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Outer first tents are pitched with the outer sheet first. The poles are inserted into slots on the outer sheet (these are often colour coded – i.e. Red pole into slot with the red tag). Once this is done the tent will have it’s shape and can be pegged out. Once this is done someone can crawl inside and attach the inner sheet into the outer ‘shell’ of the tent. The inner can be left in when the tent is taken down, this will mean next time the tent is put up the only thing that needs to be done is insert the poles and peg it down.</a:t>
            </a:r>
          </a:p>
        </p:txBody>
      </p:sp>
    </p:spTree>
    <p:extLst>
      <p:ext uri="{BB962C8B-B14F-4D97-AF65-F5344CB8AC3E}">
        <p14:creationId xmlns:p14="http://schemas.microsoft.com/office/powerpoint/2010/main" val="77464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Inner sheet tents are pitched starting with the inner sheet. Poles are attached to the inner sheet, and this gives the shape of the tent. The inner is then pegged out. The outer sheet is then thrown over the top and the doors aligned. The outer sheet can then be pegged out.</a:t>
            </a:r>
          </a:p>
        </p:txBody>
      </p:sp>
    </p:spTree>
    <p:extLst>
      <p:ext uri="{BB962C8B-B14F-4D97-AF65-F5344CB8AC3E}">
        <p14:creationId xmlns:p14="http://schemas.microsoft.com/office/powerpoint/2010/main" val="106159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When pegging tents, always ensure that the end of the peg is pointing inwards towards the tent, and not straight down or away from the tent. This will provide maximum strength, particularly in the wind.</a:t>
            </a:r>
          </a:p>
        </p:txBody>
      </p:sp>
    </p:spTree>
    <p:extLst>
      <p:ext uri="{BB962C8B-B14F-4D97-AF65-F5344CB8AC3E}">
        <p14:creationId xmlns:p14="http://schemas.microsoft.com/office/powerpoint/2010/main" val="131881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Choosing a good spot for a tent will help you to get a good night’s sleep and protect you from potential annoyance or inconvenience.</a:t>
            </a:r>
          </a:p>
          <a:p>
            <a:endParaRPr lang="en-GB" dirty="0"/>
          </a:p>
          <a:p>
            <a:r>
              <a:rPr lang="en-GB" dirty="0"/>
              <a:t>Try and find shelter from prevailing winds and flat land safe from potential flooding (usually at least 50 metres away from rivers or other water). Don’t pitch tents directly below trees; water will fall off the tree onto the tent. </a:t>
            </a:r>
          </a:p>
          <a:p>
            <a:r>
              <a:rPr lang="en-GB" dirty="0"/>
              <a:t>Don’t place stones on the tents guide ropes, use pegs to secure them.</a:t>
            </a:r>
          </a:p>
          <a:p>
            <a:r>
              <a:rPr lang="en-GB" dirty="0"/>
              <a:t>Remove any stones or sticks from underneath a tent. When you are lying down they are surprisingly noticeable, even under a roll mat!</a:t>
            </a:r>
          </a:p>
        </p:txBody>
      </p:sp>
    </p:spTree>
    <p:extLst>
      <p:ext uri="{BB962C8B-B14F-4D97-AF65-F5344CB8AC3E}">
        <p14:creationId xmlns:p14="http://schemas.microsoft.com/office/powerpoint/2010/main" val="417149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A chance to ask or answer any final questions.</a:t>
            </a:r>
          </a:p>
        </p:txBody>
      </p:sp>
    </p:spTree>
    <p:extLst>
      <p:ext uri="{BB962C8B-B14F-4D97-AF65-F5344CB8AC3E}">
        <p14:creationId xmlns:p14="http://schemas.microsoft.com/office/powerpoint/2010/main" val="235451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69963"/>
            <a:ext cx="6115050" cy="3440112"/>
          </a:xfrm>
        </p:spPr>
      </p:sp>
      <p:sp>
        <p:nvSpPr>
          <p:cNvPr id="3" name="Notes Placeholder 2"/>
          <p:cNvSpPr>
            <a:spLocks noGrp="1"/>
          </p:cNvSpPr>
          <p:nvPr>
            <p:ph type="body" idx="1"/>
          </p:nvPr>
        </p:nvSpPr>
        <p:spPr/>
        <p:txBody>
          <a:bodyPr/>
          <a:lstStyle/>
          <a:p>
            <a:r>
              <a:rPr lang="en-GB" dirty="0"/>
              <a:t>LO2: Be able to use tents and carry equipment safely.</a:t>
            </a:r>
          </a:p>
          <a:p>
            <a:endParaRPr lang="en-GB" dirty="0"/>
          </a:p>
          <a:p>
            <a:r>
              <a:rPr lang="en-GB" dirty="0"/>
              <a:t>P5: Demonstrate the erection of tents for a walking expedition.</a:t>
            </a:r>
          </a:p>
          <a:p>
            <a:endParaRPr lang="en-GB" dirty="0"/>
          </a:p>
        </p:txBody>
      </p:sp>
    </p:spTree>
    <p:extLst>
      <p:ext uri="{BB962C8B-B14F-4D97-AF65-F5344CB8AC3E}">
        <p14:creationId xmlns:p14="http://schemas.microsoft.com/office/powerpoint/2010/main" val="2539961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6A59C-F33A-424F-B96E-25C8A098B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F0F5B46-BF4A-4C42-ABB9-7ECBB61B98C3}"/>
              </a:ext>
            </a:extLst>
          </p:cNvPr>
          <p:cNvSpPr txBox="1"/>
          <p:nvPr userDrawn="1"/>
        </p:nvSpPr>
        <p:spPr>
          <a:xfrm>
            <a:off x="649482" y="4429135"/>
            <a:ext cx="2247543" cy="569387"/>
          </a:xfrm>
          <a:prstGeom prst="rect">
            <a:avLst/>
          </a:prstGeom>
          <a:noFill/>
        </p:spPr>
        <p:txBody>
          <a:bodyPr wrap="square" rtlCol="0">
            <a:spAutoFit/>
          </a:bodyPr>
          <a:lstStyle/>
          <a:p>
            <a:r>
              <a:rPr lang="en-GB" sz="3100" b="1" dirty="0">
                <a:solidFill>
                  <a:srgbClr val="0072CF"/>
                </a:solidFill>
                <a:latin typeface="Myriad Pro" panose="020B0503030403020204" pitchFamily="34" charset="0"/>
                <a:cs typeface="Myanmar Text" panose="020B0502040204020203" pitchFamily="34" charset="0"/>
              </a:rPr>
              <a:t>PART 2</a:t>
            </a:r>
          </a:p>
        </p:txBody>
      </p:sp>
    </p:spTree>
    <p:extLst>
      <p:ext uri="{BB962C8B-B14F-4D97-AF65-F5344CB8AC3E}">
        <p14:creationId xmlns:p14="http://schemas.microsoft.com/office/powerpoint/2010/main" val="268944492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8A12-1936-4FF9-8E82-D962CB5682FE}"/>
              </a:ext>
            </a:extLst>
          </p:cNvPr>
          <p:cNvSpPr>
            <a:spLocks noGrp="1"/>
          </p:cNvSpPr>
          <p:nvPr>
            <p:ph type="title"/>
          </p:nvPr>
        </p:nvSpPr>
        <p:spPr>
          <a:xfrm>
            <a:off x="673248" y="271587"/>
            <a:ext cx="7666884" cy="60947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p:spPr>
        <p:txBody>
          <a:bodyPr>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Rectangle 19">
            <a:extLst>
              <a:ext uri="{FF2B5EF4-FFF2-40B4-BE49-F238E27FC236}">
                <a16:creationId xmlns:a16="http://schemas.microsoft.com/office/drawing/2014/main" id="{E93D9D74-62DF-47F7-8627-3EDF485EBFEC}"/>
              </a:ext>
            </a:extLst>
          </p:cNvPr>
          <p:cNvSpPr/>
          <p:nvPr userDrawn="1"/>
        </p:nvSpPr>
        <p:spPr>
          <a:xfrm>
            <a:off x="-1981" y="0"/>
            <a:ext cx="361951" cy="6858000"/>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pic>
        <p:nvPicPr>
          <p:cNvPr id="11" name="Picture 10">
            <a:extLst>
              <a:ext uri="{FF2B5EF4-FFF2-40B4-BE49-F238E27FC236}">
                <a16:creationId xmlns:a16="http://schemas.microsoft.com/office/drawing/2014/main" id="{B5773850-69D5-4C8D-BE2B-4EDE23336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7586114" y="2250570"/>
            <a:ext cx="6857999" cy="2353771"/>
          </a:xfrm>
          <a:prstGeom prst="rect">
            <a:avLst/>
          </a:prstGeom>
        </p:spPr>
      </p:pic>
      <p:pic>
        <p:nvPicPr>
          <p:cNvPr id="12" name="Picture 11">
            <a:extLst>
              <a:ext uri="{FF2B5EF4-FFF2-40B4-BE49-F238E27FC236}">
                <a16:creationId xmlns:a16="http://schemas.microsoft.com/office/drawing/2014/main" id="{791900B3-B49C-4C97-98D3-7E4EEC595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3" name="Picture 12">
            <a:extLst>
              <a:ext uri="{FF2B5EF4-FFF2-40B4-BE49-F238E27FC236}">
                <a16:creationId xmlns:a16="http://schemas.microsoft.com/office/drawing/2014/main" id="{349C338D-2F13-4717-A4D7-97C012E508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Tree>
    <p:extLst>
      <p:ext uri="{BB962C8B-B14F-4D97-AF65-F5344CB8AC3E}">
        <p14:creationId xmlns:p14="http://schemas.microsoft.com/office/powerpoint/2010/main" val="2869392150"/>
      </p:ext>
    </p:extLst>
  </p:cSld>
  <p:clrMapOvr>
    <a:masterClrMapping/>
  </p:clrMapOvr>
  <p:transition spd="slow">
    <p:cove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0A53BE-1675-439D-99AF-3E782B998DF2}"/>
              </a:ext>
            </a:extLst>
          </p:cNvPr>
          <p:cNvSpPr/>
          <p:nvPr userDrawn="1"/>
        </p:nvSpPr>
        <p:spPr>
          <a:xfrm>
            <a:off x="-1981" y="0"/>
            <a:ext cx="361951" cy="6858000"/>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p:spPr>
        <p:txBody>
          <a:bodyPr>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pic>
        <p:nvPicPr>
          <p:cNvPr id="11" name="Picture 10">
            <a:extLst>
              <a:ext uri="{FF2B5EF4-FFF2-40B4-BE49-F238E27FC236}">
                <a16:creationId xmlns:a16="http://schemas.microsoft.com/office/drawing/2014/main" id="{A669EBC1-2B6C-4A93-A85F-E09F25FD8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7588189" y="2252644"/>
            <a:ext cx="6854910" cy="2352711"/>
          </a:xfrm>
          <a:prstGeom prst="rect">
            <a:avLst/>
          </a:prstGeom>
        </p:spPr>
      </p:pic>
      <p:pic>
        <p:nvPicPr>
          <p:cNvPr id="12" name="Picture 11">
            <a:extLst>
              <a:ext uri="{FF2B5EF4-FFF2-40B4-BE49-F238E27FC236}">
                <a16:creationId xmlns:a16="http://schemas.microsoft.com/office/drawing/2014/main" id="{54440B0F-5B6F-4659-8196-A45C255C9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3" name="Picture 12">
            <a:extLst>
              <a:ext uri="{FF2B5EF4-FFF2-40B4-BE49-F238E27FC236}">
                <a16:creationId xmlns:a16="http://schemas.microsoft.com/office/drawing/2014/main" id="{AFC5D2B2-820F-40CA-B47A-6A7E62F9AD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
        <p:nvSpPr>
          <p:cNvPr id="22" name="Title 1">
            <a:extLst>
              <a:ext uri="{FF2B5EF4-FFF2-40B4-BE49-F238E27FC236}">
                <a16:creationId xmlns:a16="http://schemas.microsoft.com/office/drawing/2014/main" id="{06D94CF9-033A-4930-B65D-412F28886FD3}"/>
              </a:ext>
            </a:extLst>
          </p:cNvPr>
          <p:cNvSpPr>
            <a:spLocks noGrp="1"/>
          </p:cNvSpPr>
          <p:nvPr>
            <p:ph type="title"/>
          </p:nvPr>
        </p:nvSpPr>
        <p:spPr>
          <a:xfrm>
            <a:off x="673248" y="271587"/>
            <a:ext cx="9204176" cy="60947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81892087"/>
      </p:ext>
    </p:extLst>
  </p:cSld>
  <p:clrMapOvr>
    <a:masterClrMapping/>
  </p:clrMapOvr>
  <p:transition spd="slow">
    <p:cove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844646-51DE-4695-AA98-5C31E1907D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2B532D1-4E9D-4768-BB7B-5EE41C33536F}"/>
              </a:ext>
            </a:extLst>
          </p:cNvPr>
          <p:cNvSpPr/>
          <p:nvPr userDrawn="1"/>
        </p:nvSpPr>
        <p:spPr>
          <a:xfrm>
            <a:off x="-1981" y="0"/>
            <a:ext cx="361951" cy="6858000"/>
          </a:xfrm>
          <a:prstGeom prst="rect">
            <a:avLst/>
          </a:prstGeom>
          <a:solidFill>
            <a:srgbClr val="0072C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F235304-E3EE-4091-9C23-CDB8995FC7F7}"/>
              </a:ext>
            </a:extLst>
          </p:cNvPr>
          <p:cNvSpPr>
            <a:spLocks noGrp="1"/>
          </p:cNvSpPr>
          <p:nvPr>
            <p:ph idx="1"/>
          </p:nvPr>
        </p:nvSpPr>
        <p:spPr>
          <a:xfrm>
            <a:off x="673248" y="1184490"/>
            <a:ext cx="9204177" cy="5402050"/>
          </a:xfrm>
          <a:solidFill>
            <a:schemeClr val="bg1">
              <a:alpha val="90000"/>
            </a:schemeClr>
          </a:solidFill>
        </p:spPr>
        <p:txBody>
          <a:bodyPr lIns="180000" tIns="180000" rIns="180000" bIns="180000">
            <a:normAutofit/>
          </a:bodyPr>
          <a:lstStyle>
            <a:lvl1pPr>
              <a:defRPr sz="2400">
                <a:solidFill>
                  <a:schemeClr val="tx1"/>
                </a:solidFill>
                <a:latin typeface="Myriad Pro" panose="020B0503030403020204" pitchFamily="34" charset="0"/>
              </a:defRPr>
            </a:lvl1pPr>
            <a:lvl2pPr>
              <a:defRPr sz="2000">
                <a:solidFill>
                  <a:schemeClr val="tx1"/>
                </a:solidFill>
                <a:latin typeface="Myriad Pro" panose="020B0503030403020204" pitchFamily="34" charset="0"/>
              </a:defRPr>
            </a:lvl2pPr>
            <a:lvl3pPr>
              <a:defRPr sz="1800">
                <a:solidFill>
                  <a:schemeClr val="tx1"/>
                </a:solidFill>
                <a:latin typeface="Myriad Pro" panose="020B0503030403020204" pitchFamily="34" charset="0"/>
              </a:defRPr>
            </a:lvl3pPr>
            <a:lvl4pPr>
              <a:defRPr sz="1600">
                <a:solidFill>
                  <a:schemeClr val="tx1"/>
                </a:solidFill>
                <a:latin typeface="Myriad Pro" panose="020B0503030403020204" pitchFamily="34" charset="0"/>
              </a:defRPr>
            </a:lvl4pPr>
            <a:lvl5pPr>
              <a:defRPr sz="1600">
                <a:solidFill>
                  <a:schemeClr val="tx1"/>
                </a:solidFill>
                <a:latin typeface="Myriad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Box 9">
            <a:extLst>
              <a:ext uri="{FF2B5EF4-FFF2-40B4-BE49-F238E27FC236}">
                <a16:creationId xmlns:a16="http://schemas.microsoft.com/office/drawing/2014/main" id="{13D1C954-0C32-409A-9676-DED35082369E}"/>
              </a:ext>
            </a:extLst>
          </p:cNvPr>
          <p:cNvSpPr txBox="1"/>
          <p:nvPr userDrawn="1"/>
        </p:nvSpPr>
        <p:spPr>
          <a:xfrm>
            <a:off x="-64940" y="6468548"/>
            <a:ext cx="484040" cy="369332"/>
          </a:xfrm>
          <a:prstGeom prst="rect">
            <a:avLst/>
          </a:prstGeom>
          <a:noFill/>
        </p:spPr>
        <p:txBody>
          <a:bodyPr wrap="square" rtlCol="0">
            <a:spAutoFit/>
          </a:bodyPr>
          <a:lstStyle/>
          <a:p>
            <a:pPr algn="ctr"/>
            <a:fld id="{E5285E88-C7C0-48ED-9634-37C8476C6438}" type="slidenum">
              <a:rPr lang="en-GB" b="0" smtClean="0">
                <a:solidFill>
                  <a:schemeClr val="bg1"/>
                </a:solidFill>
                <a:latin typeface="Myriad Pro" panose="020B0503030403020204" pitchFamily="34" charset="0"/>
              </a:rPr>
              <a:pPr algn="ctr"/>
              <a:t>‹#›</a:t>
            </a:fld>
            <a:endParaRPr lang="en-GB" b="0" dirty="0">
              <a:solidFill>
                <a:schemeClr val="bg1"/>
              </a:solidFill>
              <a:latin typeface="Myriad Pro" panose="020B0503030403020204" pitchFamily="34" charset="0"/>
            </a:endParaRPr>
          </a:p>
        </p:txBody>
      </p:sp>
      <p:sp>
        <p:nvSpPr>
          <p:cNvPr id="15" name="Title 1">
            <a:extLst>
              <a:ext uri="{FF2B5EF4-FFF2-40B4-BE49-F238E27FC236}">
                <a16:creationId xmlns:a16="http://schemas.microsoft.com/office/drawing/2014/main" id="{BF8F222D-94B9-439D-9146-8D045A2E079E}"/>
              </a:ext>
            </a:extLst>
          </p:cNvPr>
          <p:cNvSpPr>
            <a:spLocks noGrp="1"/>
          </p:cNvSpPr>
          <p:nvPr>
            <p:ph type="title"/>
          </p:nvPr>
        </p:nvSpPr>
        <p:spPr>
          <a:xfrm>
            <a:off x="673247" y="271586"/>
            <a:ext cx="9204177" cy="645083"/>
          </a:xfrm>
          <a:solidFill>
            <a:srgbClr val="0072CF"/>
          </a:solidFill>
        </p:spPr>
        <p:txBody>
          <a:bodyPr anchor="ctr">
            <a:normAutofit/>
          </a:bodyPr>
          <a:lstStyle>
            <a:lvl1pPr>
              <a:defRPr sz="3200" b="1">
                <a:solidFill>
                  <a:schemeClr val="bg1"/>
                </a:solidFill>
                <a:latin typeface="Myriad Pro" panose="020B0503030403020204" pitchFamily="34" charset="0"/>
              </a:defRPr>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0A05F25D-2B80-4954-8F22-1CAAFF2AF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H="1">
            <a:off x="7588189" y="2252644"/>
            <a:ext cx="6854910" cy="2352711"/>
          </a:xfrm>
          <a:prstGeom prst="rect">
            <a:avLst/>
          </a:prstGeom>
        </p:spPr>
      </p:pic>
      <p:pic>
        <p:nvPicPr>
          <p:cNvPr id="18" name="Picture 17">
            <a:extLst>
              <a:ext uri="{FF2B5EF4-FFF2-40B4-BE49-F238E27FC236}">
                <a16:creationId xmlns:a16="http://schemas.microsoft.com/office/drawing/2014/main" id="{BF3E8FA3-A810-45CA-BB16-0AC1D5A45E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1342" y="126222"/>
            <a:ext cx="1323717" cy="935810"/>
          </a:xfrm>
          <a:prstGeom prst="rect">
            <a:avLst/>
          </a:prstGeom>
        </p:spPr>
      </p:pic>
      <p:pic>
        <p:nvPicPr>
          <p:cNvPr id="19" name="Picture 18">
            <a:extLst>
              <a:ext uri="{FF2B5EF4-FFF2-40B4-BE49-F238E27FC236}">
                <a16:creationId xmlns:a16="http://schemas.microsoft.com/office/drawing/2014/main" id="{31F37E55-88C3-4BD8-A04F-751CE94409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13610" y="5918775"/>
            <a:ext cx="813003" cy="813003"/>
          </a:xfrm>
          <a:prstGeom prst="rect">
            <a:avLst/>
          </a:prstGeom>
        </p:spPr>
      </p:pic>
    </p:spTree>
    <p:extLst>
      <p:ext uri="{BB962C8B-B14F-4D97-AF65-F5344CB8AC3E}">
        <p14:creationId xmlns:p14="http://schemas.microsoft.com/office/powerpoint/2010/main" val="1865027670"/>
      </p:ext>
    </p:extLst>
  </p:cSld>
  <p:clrMapOvr>
    <a:masterClrMapping/>
  </p:clrMapOvr>
  <p:transition spd="slow">
    <p:cover/>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CCE044-6719-4EEF-A6E7-2D9657DA7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3010FB-387B-4001-8995-3919F01C8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E0972A-F89A-4CE9-9C93-C483D4329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D4E38-C322-4E3F-859D-6383D4F03D6E}" type="datetimeFigureOut">
              <a:rPr lang="en-GB" smtClean="0"/>
              <a:t>26/04/2019</a:t>
            </a:fld>
            <a:endParaRPr lang="en-GB"/>
          </a:p>
        </p:txBody>
      </p:sp>
      <p:sp>
        <p:nvSpPr>
          <p:cNvPr id="5" name="Footer Placeholder 4">
            <a:extLst>
              <a:ext uri="{FF2B5EF4-FFF2-40B4-BE49-F238E27FC236}">
                <a16:creationId xmlns:a16="http://schemas.microsoft.com/office/drawing/2014/main" id="{F786C8FD-2944-421A-9919-9E1B77EAE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EA8D94-24F4-4E4D-A098-7B0F9587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B75E-B922-4533-A540-3426F7C5E744}" type="slidenum">
              <a:rPr lang="en-GB" smtClean="0"/>
              <a:t>‹#›</a:t>
            </a:fld>
            <a:endParaRPr lang="en-GB"/>
          </a:p>
        </p:txBody>
      </p:sp>
    </p:spTree>
    <p:extLst>
      <p:ext uri="{BB962C8B-B14F-4D97-AF65-F5344CB8AC3E}">
        <p14:creationId xmlns:p14="http://schemas.microsoft.com/office/powerpoint/2010/main" val="244431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detdirect.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57493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Put up and take down a tent in pairs.</a:t>
            </a:r>
          </a:p>
        </p:txBody>
      </p:sp>
      <p:sp>
        <p:nvSpPr>
          <p:cNvPr id="2" name="Title 1">
            <a:extLst>
              <a:ext uri="{FF2B5EF4-FFF2-40B4-BE49-F238E27FC236}">
                <a16:creationId xmlns:a16="http://schemas.microsoft.com/office/drawing/2014/main" id="{3E879E0B-C91E-45B5-8203-5C92E9D50069}"/>
              </a:ext>
            </a:extLst>
          </p:cNvPr>
          <p:cNvSpPr>
            <a:spLocks noGrp="1"/>
          </p:cNvSpPr>
          <p:nvPr>
            <p:ph type="title"/>
          </p:nvPr>
        </p:nvSpPr>
        <p:spPr>
          <a:xfrm>
            <a:off x="673248" y="271586"/>
            <a:ext cx="2156014" cy="645083"/>
          </a:xfrm>
        </p:spPr>
        <p:txBody>
          <a:bodyPr>
            <a:normAutofit/>
          </a:bodyPr>
          <a:lstStyle/>
          <a:p>
            <a:r>
              <a:rPr lang="en-GB" dirty="0"/>
              <a:t>TENT TASK</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sign page 33 of your First Class Logbook and fill in the </a:t>
            </a:r>
            <a:r>
              <a:rPr lang="en-GB" sz="2000" i="1" dirty="0">
                <a:solidFill>
                  <a:schemeClr val="bg1"/>
                </a:solidFill>
              </a:rPr>
              <a:t>Task P4 Activity 1 Initial Expedition Training </a:t>
            </a:r>
            <a:r>
              <a:rPr lang="en-GB" sz="2000" dirty="0">
                <a:solidFill>
                  <a:schemeClr val="bg1"/>
                </a:solidFill>
              </a:rPr>
              <a:t>log sheet.</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ext uri="{D42A27DB-BD31-4B8C-83A1-F6EECF244321}">
                <p14:modId xmlns:p14="http://schemas.microsoft.com/office/powerpoint/2010/main" val="2496025821"/>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33</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286127380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LO2: </a:t>
            </a:r>
            <a:r>
              <a:rPr lang="en-GB" dirty="0">
                <a:solidFill>
                  <a:srgbClr val="0072CF"/>
                </a:solidFill>
              </a:rPr>
              <a:t>Be able to use tents and carry equipment safely.</a:t>
            </a:r>
          </a:p>
          <a:p>
            <a:pPr marL="0" indent="0">
              <a:buNone/>
            </a:pPr>
            <a:endParaRPr lang="en-GB" dirty="0">
              <a:solidFill>
                <a:srgbClr val="0072CF"/>
              </a:solidFill>
            </a:endParaRPr>
          </a:p>
          <a:p>
            <a:r>
              <a:rPr lang="en-GB" dirty="0"/>
              <a:t>Demonstrate methods of kit packing for an expedition </a:t>
            </a:r>
          </a:p>
          <a:p>
            <a:pPr marL="0" indent="0">
              <a:buNone/>
            </a:pPr>
            <a:endParaRPr lang="en-GB" sz="2000" dirty="0"/>
          </a:p>
          <a:p>
            <a:pPr marL="0" indent="0">
              <a:buNone/>
            </a:pPr>
            <a:endParaRPr lang="en-GB" b="1" dirty="0">
              <a:solidFill>
                <a:srgbClr val="0072CF"/>
              </a:solidFill>
            </a:endParaRP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73094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AF441-83EA-428D-B753-C4A70E359DDF}"/>
              </a:ext>
            </a:extLst>
          </p:cNvPr>
          <p:cNvSpPr>
            <a:spLocks noGrp="1"/>
          </p:cNvSpPr>
          <p:nvPr>
            <p:ph type="title"/>
          </p:nvPr>
        </p:nvSpPr>
        <p:spPr>
          <a:xfrm>
            <a:off x="673248" y="271587"/>
            <a:ext cx="4608757" cy="609473"/>
          </a:xfrm>
        </p:spPr>
        <p:txBody>
          <a:bodyPr/>
          <a:lstStyle/>
          <a:p>
            <a:r>
              <a:rPr lang="en-GB" dirty="0"/>
              <a:t>CHOOSING A RUCKSACK</a:t>
            </a:r>
          </a:p>
        </p:txBody>
      </p:sp>
      <p:sp>
        <p:nvSpPr>
          <p:cNvPr id="5" name="Content Placeholder 4">
            <a:extLst>
              <a:ext uri="{FF2B5EF4-FFF2-40B4-BE49-F238E27FC236}">
                <a16:creationId xmlns:a16="http://schemas.microsoft.com/office/drawing/2014/main" id="{CFD6851C-26CE-453A-9480-D1B1D25726C5}"/>
              </a:ext>
            </a:extLst>
          </p:cNvPr>
          <p:cNvSpPr>
            <a:spLocks noGrp="1"/>
          </p:cNvSpPr>
          <p:nvPr>
            <p:ph idx="1"/>
          </p:nvPr>
        </p:nvSpPr>
        <p:spPr/>
        <p:txBody>
          <a:bodyPr/>
          <a:lstStyle/>
          <a:p>
            <a:r>
              <a:rPr lang="en-GB" dirty="0"/>
              <a:t>When considering selection of a rucksack, consider the following:</a:t>
            </a:r>
          </a:p>
          <a:p>
            <a:pPr lvl="1"/>
            <a:endParaRPr lang="en-GB" sz="2400" dirty="0"/>
          </a:p>
          <a:p>
            <a:pPr lvl="1"/>
            <a:r>
              <a:rPr lang="en-GB" sz="2400" dirty="0"/>
              <a:t>Size of rucksack.</a:t>
            </a:r>
          </a:p>
          <a:p>
            <a:pPr lvl="1"/>
            <a:endParaRPr lang="en-GB" sz="2400" dirty="0"/>
          </a:p>
          <a:p>
            <a:pPr lvl="1"/>
            <a:r>
              <a:rPr lang="en-GB" sz="2400" dirty="0"/>
              <a:t>Is it gender specific?</a:t>
            </a:r>
          </a:p>
          <a:p>
            <a:pPr lvl="1"/>
            <a:endParaRPr lang="en-GB" sz="2400" dirty="0"/>
          </a:p>
          <a:p>
            <a:pPr lvl="1"/>
            <a:r>
              <a:rPr lang="en-GB" sz="2400" dirty="0"/>
              <a:t>Thickness of straps.</a:t>
            </a:r>
          </a:p>
          <a:p>
            <a:pPr lvl="1"/>
            <a:endParaRPr lang="en-GB" sz="2400" dirty="0"/>
          </a:p>
          <a:p>
            <a:pPr lvl="1"/>
            <a:r>
              <a:rPr lang="en-GB" sz="2400" dirty="0"/>
              <a:t>Attachment points for equipment.</a:t>
            </a:r>
          </a:p>
          <a:p>
            <a:endParaRPr lang="en-GB" dirty="0"/>
          </a:p>
        </p:txBody>
      </p:sp>
      <p:graphicFrame>
        <p:nvGraphicFramePr>
          <p:cNvPr id="6" name="Table 5">
            <a:extLst>
              <a:ext uri="{FF2B5EF4-FFF2-40B4-BE49-F238E27FC236}">
                <a16:creationId xmlns:a16="http://schemas.microsoft.com/office/drawing/2014/main" id="{7A1DFEA4-C376-4A0C-9072-6E79174663C4}"/>
              </a:ext>
            </a:extLst>
          </p:cNvPr>
          <p:cNvGraphicFramePr>
            <a:graphicFrameLocks noGrp="1"/>
          </p:cNvGraphicFramePr>
          <p:nvPr>
            <p:extLst>
              <p:ext uri="{D42A27DB-BD31-4B8C-83A1-F6EECF244321}">
                <p14:modId xmlns:p14="http://schemas.microsoft.com/office/powerpoint/2010/main" val="3263428533"/>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86</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7" name="Picture 6">
            <a:extLst>
              <a:ext uri="{FF2B5EF4-FFF2-40B4-BE49-F238E27FC236}">
                <a16:creationId xmlns:a16="http://schemas.microsoft.com/office/drawing/2014/main" id="{AFDF1648-C187-43BD-BED3-9DA112F6FA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891" y="1684385"/>
            <a:ext cx="2861534" cy="4902155"/>
          </a:xfrm>
          <a:prstGeom prst="rect">
            <a:avLst/>
          </a:prstGeom>
        </p:spPr>
      </p:pic>
    </p:spTree>
    <p:extLst>
      <p:ext uri="{BB962C8B-B14F-4D97-AF65-F5344CB8AC3E}">
        <p14:creationId xmlns:p14="http://schemas.microsoft.com/office/powerpoint/2010/main" val="104070620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4F-9B5A-4103-8A06-53011EF6C5F0}"/>
              </a:ext>
            </a:extLst>
          </p:cNvPr>
          <p:cNvSpPr>
            <a:spLocks noGrp="1"/>
          </p:cNvSpPr>
          <p:nvPr>
            <p:ph type="title"/>
          </p:nvPr>
        </p:nvSpPr>
        <p:spPr>
          <a:xfrm>
            <a:off x="673248" y="271587"/>
            <a:ext cx="4254352" cy="609473"/>
          </a:xfrm>
        </p:spPr>
        <p:txBody>
          <a:bodyPr/>
          <a:lstStyle/>
          <a:p>
            <a:r>
              <a:rPr lang="en-GB" dirty="0"/>
              <a:t>PACKING A RUCKSACK</a:t>
            </a:r>
          </a:p>
        </p:txBody>
      </p:sp>
      <p:sp>
        <p:nvSpPr>
          <p:cNvPr id="3" name="Content Placeholder 2">
            <a:extLst>
              <a:ext uri="{FF2B5EF4-FFF2-40B4-BE49-F238E27FC236}">
                <a16:creationId xmlns:a16="http://schemas.microsoft.com/office/drawing/2014/main" id="{81135B34-063D-4D88-941A-4D8D88F2B919}"/>
              </a:ext>
            </a:extLst>
          </p:cNvPr>
          <p:cNvSpPr>
            <a:spLocks noGrp="1"/>
          </p:cNvSpPr>
          <p:nvPr>
            <p:ph idx="1"/>
          </p:nvPr>
        </p:nvSpPr>
        <p:spPr>
          <a:xfrm>
            <a:off x="673249" y="1184490"/>
            <a:ext cx="3758395" cy="5402050"/>
          </a:xfrm>
        </p:spPr>
        <p:txBody>
          <a:bodyPr/>
          <a:lstStyle/>
          <a:p>
            <a:r>
              <a:rPr lang="en-GB" dirty="0"/>
              <a:t>Loading a bag correctly is all about weight distribution and making sure frequently used items are close at hand. </a:t>
            </a:r>
          </a:p>
          <a:p>
            <a:endParaRPr lang="en-GB" dirty="0"/>
          </a:p>
          <a:p>
            <a:r>
              <a:rPr lang="en-GB" dirty="0"/>
              <a:t>Putting items in the correct place will make your bag much more comfortable to wear. </a:t>
            </a:r>
          </a:p>
          <a:p>
            <a:endParaRPr lang="en-GB" dirty="0"/>
          </a:p>
        </p:txBody>
      </p:sp>
      <p:graphicFrame>
        <p:nvGraphicFramePr>
          <p:cNvPr id="4" name="Table 3">
            <a:extLst>
              <a:ext uri="{FF2B5EF4-FFF2-40B4-BE49-F238E27FC236}">
                <a16:creationId xmlns:a16="http://schemas.microsoft.com/office/drawing/2014/main" id="{40EFDA05-48B7-4F9B-B94C-2B469BDAA14A}"/>
              </a:ext>
            </a:extLst>
          </p:cNvPr>
          <p:cNvGraphicFramePr>
            <a:graphicFrameLocks noGrp="1"/>
          </p:cNvGraphicFramePr>
          <p:nvPr>
            <p:extLst/>
          </p:nvPr>
        </p:nvGraphicFramePr>
        <p:xfrm>
          <a:off x="8557172" y="271587"/>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84</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
        <p:nvSpPr>
          <p:cNvPr id="6" name="Control 3">
            <a:extLst>
              <a:ext uri="{FF2B5EF4-FFF2-40B4-BE49-F238E27FC236}">
                <a16:creationId xmlns:a16="http://schemas.microsoft.com/office/drawing/2014/main" id="{083EF4A4-A75F-475A-9E1E-DC14BC403040}"/>
              </a:ext>
            </a:extLst>
          </p:cNvPr>
          <p:cNvSpPr>
            <a:spLocks noChangeArrowheads="1" noChangeShapeType="1"/>
          </p:cNvSpPr>
          <p:nvPr/>
        </p:nvSpPr>
        <p:spPr bwMode="auto">
          <a:xfrm>
            <a:off x="5041867" y="35850"/>
            <a:ext cx="1994522" cy="1163409"/>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CA0A30"/>
                </a:solidFill>
                <a:effectLst/>
                <a:latin typeface="Myriad Pro" panose="020B0503030403020204" pitchFamily="34" charset="0"/>
              </a:rPr>
              <a:t>Snacks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CA0A30"/>
                </a:solidFill>
                <a:effectLst/>
                <a:latin typeface="Myriad Pro" panose="020B0503030403020204" pitchFamily="34" charset="0"/>
              </a:rPr>
              <a:t>First Aid Kit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CA0A30"/>
                </a:solidFill>
                <a:effectLst/>
                <a:latin typeface="Myriad Pro" panose="020B0503030403020204" pitchFamily="34" charset="0"/>
              </a:rPr>
              <a:t>Head Torch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CA0A30"/>
                </a:solidFill>
                <a:effectLst/>
                <a:latin typeface="Myriad Pro" panose="020B0503030403020204" pitchFamily="34" charset="0"/>
              </a:rPr>
              <a:t>Sun-cream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CA0A30"/>
                </a:solidFill>
                <a:effectLst/>
                <a:latin typeface="Myriad Pro" panose="020B0503030403020204" pitchFamily="34" charset="0"/>
              </a:rPr>
              <a:t>Pocket Tool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CA0A30"/>
                </a:solidFill>
                <a:effectLst/>
                <a:latin typeface="Myriad Pro" panose="020B0503030403020204" pitchFamily="34" charset="0"/>
              </a:rPr>
              <a:t>Toilet Paper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7" name="Picture 4" descr="Bag">
            <a:extLst>
              <a:ext uri="{FF2B5EF4-FFF2-40B4-BE49-F238E27FC236}">
                <a16:creationId xmlns:a16="http://schemas.microsoft.com/office/drawing/2014/main" id="{EF2F8B0F-4728-4BCF-8E01-E61421C23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252" y="203023"/>
            <a:ext cx="3158299" cy="6648753"/>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cxnSp>
        <p:nvCxnSpPr>
          <p:cNvPr id="8" name="AutoShape 5">
            <a:extLst>
              <a:ext uri="{FF2B5EF4-FFF2-40B4-BE49-F238E27FC236}">
                <a16:creationId xmlns:a16="http://schemas.microsoft.com/office/drawing/2014/main" id="{93634F92-0246-4436-A352-FC49C8DC0D44}"/>
              </a:ext>
            </a:extLst>
          </p:cNvPr>
          <p:cNvCxnSpPr>
            <a:cxnSpLocks noChangeShapeType="1"/>
          </p:cNvCxnSpPr>
          <p:nvPr/>
        </p:nvCxnSpPr>
        <p:spPr bwMode="auto">
          <a:xfrm flipH="1" flipV="1">
            <a:off x="6133225" y="909990"/>
            <a:ext cx="1382524" cy="13055"/>
          </a:xfrm>
          <a:prstGeom prst="straightConnector1">
            <a:avLst/>
          </a:prstGeom>
          <a:noFill/>
          <a:ln w="38100">
            <a:solidFill>
              <a:srgbClr val="CA0A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cxnSp>
        <p:nvCxnSpPr>
          <p:cNvPr id="9" name="AutoShape 6">
            <a:extLst>
              <a:ext uri="{FF2B5EF4-FFF2-40B4-BE49-F238E27FC236}">
                <a16:creationId xmlns:a16="http://schemas.microsoft.com/office/drawing/2014/main" id="{8406C199-EEA0-49D4-B5AA-9F4C6675F490}"/>
              </a:ext>
            </a:extLst>
          </p:cNvPr>
          <p:cNvCxnSpPr>
            <a:cxnSpLocks noChangeShapeType="1"/>
          </p:cNvCxnSpPr>
          <p:nvPr/>
        </p:nvCxnSpPr>
        <p:spPr bwMode="auto">
          <a:xfrm>
            <a:off x="8236160" y="1333801"/>
            <a:ext cx="458512" cy="2505"/>
          </a:xfrm>
          <a:prstGeom prst="straightConnector1">
            <a:avLst/>
          </a:prstGeom>
          <a:noFill/>
          <a:ln w="38100" algn="ctr">
            <a:solidFill>
              <a:srgbClr val="CA0A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sp>
        <p:nvSpPr>
          <p:cNvPr id="10" name="Control 7">
            <a:extLst>
              <a:ext uri="{FF2B5EF4-FFF2-40B4-BE49-F238E27FC236}">
                <a16:creationId xmlns:a16="http://schemas.microsoft.com/office/drawing/2014/main" id="{039690E4-57B1-410B-8176-D58C56A8CB2C}"/>
              </a:ext>
            </a:extLst>
          </p:cNvPr>
          <p:cNvSpPr>
            <a:spLocks noChangeArrowheads="1" noChangeShapeType="1"/>
          </p:cNvSpPr>
          <p:nvPr/>
        </p:nvSpPr>
        <p:spPr bwMode="auto">
          <a:xfrm>
            <a:off x="8699629" y="1072753"/>
            <a:ext cx="1322583" cy="559593"/>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CA0A30"/>
                </a:solidFill>
                <a:effectLst/>
                <a:latin typeface="Myriad Pro" panose="020B0503030403020204" pitchFamily="34" charset="0"/>
              </a:rPr>
              <a:t>Waterproofs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CA0A30"/>
                </a:solidFill>
                <a:effectLst/>
                <a:latin typeface="Myriad Pro" panose="020B0503030403020204" pitchFamily="34" charset="0"/>
              </a:rPr>
              <a:t>Hat and Gloves</a:t>
            </a:r>
            <a:endParaRPr kumimoji="0" lang="en-US" altLang="en-US" sz="2800" b="0" i="0" u="none" strike="noStrike" cap="none" normalizeH="0" baseline="0">
              <a:ln>
                <a:noFill/>
              </a:ln>
              <a:solidFill>
                <a:schemeClr val="tx1"/>
              </a:solidFill>
              <a:effectLst/>
              <a:latin typeface="Arial" panose="020B0604020202020204" pitchFamily="34" charset="0"/>
            </a:endParaRPr>
          </a:p>
        </p:txBody>
      </p:sp>
      <p:cxnSp>
        <p:nvCxnSpPr>
          <p:cNvPr id="11" name="AutoShape 8">
            <a:extLst>
              <a:ext uri="{FF2B5EF4-FFF2-40B4-BE49-F238E27FC236}">
                <a16:creationId xmlns:a16="http://schemas.microsoft.com/office/drawing/2014/main" id="{7AB05969-489A-42D2-8A49-2898D95CE384}"/>
              </a:ext>
            </a:extLst>
          </p:cNvPr>
          <p:cNvCxnSpPr>
            <a:cxnSpLocks noChangeShapeType="1"/>
          </p:cNvCxnSpPr>
          <p:nvPr/>
        </p:nvCxnSpPr>
        <p:spPr bwMode="auto">
          <a:xfrm flipH="1">
            <a:off x="5796038" y="1887474"/>
            <a:ext cx="1919430" cy="15319"/>
          </a:xfrm>
          <a:prstGeom prst="straightConnector1">
            <a:avLst/>
          </a:prstGeom>
          <a:noFill/>
          <a:ln w="38100" algn="ctr">
            <a:solidFill>
              <a:srgbClr val="CA0A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sp>
        <p:nvSpPr>
          <p:cNvPr id="12" name="Control 9">
            <a:extLst>
              <a:ext uri="{FF2B5EF4-FFF2-40B4-BE49-F238E27FC236}">
                <a16:creationId xmlns:a16="http://schemas.microsoft.com/office/drawing/2014/main" id="{AE0F0571-D547-49D4-B404-47D178CF628C}"/>
              </a:ext>
            </a:extLst>
          </p:cNvPr>
          <p:cNvSpPr>
            <a:spLocks noChangeArrowheads="1" noChangeShapeType="1"/>
          </p:cNvSpPr>
          <p:nvPr/>
        </p:nvSpPr>
        <p:spPr bwMode="auto">
          <a:xfrm>
            <a:off x="5314664" y="1777096"/>
            <a:ext cx="475486" cy="279796"/>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CA0A30"/>
                </a:solidFill>
                <a:effectLst/>
                <a:latin typeface="Myriad Pro" panose="020B0503030403020204" pitchFamily="34" charset="0"/>
              </a:rPr>
              <a:t>Food</a:t>
            </a:r>
            <a:endParaRPr kumimoji="0" lang="en-US" altLang="en-US" sz="2800" b="0" i="0" u="none" strike="noStrike" cap="none" normalizeH="0" baseline="0">
              <a:ln>
                <a:noFill/>
              </a:ln>
              <a:solidFill>
                <a:schemeClr val="tx1"/>
              </a:solidFill>
              <a:effectLst/>
              <a:latin typeface="Arial" panose="020B0604020202020204" pitchFamily="34" charset="0"/>
            </a:endParaRPr>
          </a:p>
        </p:txBody>
      </p:sp>
      <p:cxnSp>
        <p:nvCxnSpPr>
          <p:cNvPr id="13" name="AutoShape 10">
            <a:extLst>
              <a:ext uri="{FF2B5EF4-FFF2-40B4-BE49-F238E27FC236}">
                <a16:creationId xmlns:a16="http://schemas.microsoft.com/office/drawing/2014/main" id="{F19DE684-B87D-488B-88C5-2173D112E842}"/>
              </a:ext>
            </a:extLst>
          </p:cNvPr>
          <p:cNvCxnSpPr>
            <a:cxnSpLocks noChangeShapeType="1"/>
          </p:cNvCxnSpPr>
          <p:nvPr/>
        </p:nvCxnSpPr>
        <p:spPr bwMode="auto">
          <a:xfrm flipH="1">
            <a:off x="5755125" y="2405325"/>
            <a:ext cx="975035" cy="2505"/>
          </a:xfrm>
          <a:prstGeom prst="straightConnector1">
            <a:avLst/>
          </a:prstGeom>
          <a:noFill/>
          <a:ln w="38100" algn="ctr">
            <a:solidFill>
              <a:srgbClr val="CA0A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sp>
        <p:nvSpPr>
          <p:cNvPr id="14" name="Control 11">
            <a:extLst>
              <a:ext uri="{FF2B5EF4-FFF2-40B4-BE49-F238E27FC236}">
                <a16:creationId xmlns:a16="http://schemas.microsoft.com/office/drawing/2014/main" id="{184677F6-1FD6-4B06-B7B7-8601B31F4FD0}"/>
              </a:ext>
            </a:extLst>
          </p:cNvPr>
          <p:cNvSpPr>
            <a:spLocks noChangeArrowheads="1" noChangeShapeType="1"/>
          </p:cNvSpPr>
          <p:nvPr/>
        </p:nvSpPr>
        <p:spPr bwMode="auto">
          <a:xfrm>
            <a:off x="5177855" y="2280066"/>
            <a:ext cx="577269" cy="279796"/>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CA0A30"/>
                </a:solidFill>
                <a:effectLst/>
                <a:latin typeface="Myriad Pro" panose="020B0503030403020204" pitchFamily="34" charset="0"/>
              </a:rPr>
              <a:t>Water</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cxnSp>
        <p:nvCxnSpPr>
          <p:cNvPr id="15" name="AutoShape 12">
            <a:extLst>
              <a:ext uri="{FF2B5EF4-FFF2-40B4-BE49-F238E27FC236}">
                <a16:creationId xmlns:a16="http://schemas.microsoft.com/office/drawing/2014/main" id="{B5760C71-829F-4413-B78A-D237D1471FCA}"/>
              </a:ext>
            </a:extLst>
          </p:cNvPr>
          <p:cNvCxnSpPr>
            <a:cxnSpLocks noChangeShapeType="1"/>
          </p:cNvCxnSpPr>
          <p:nvPr/>
        </p:nvCxnSpPr>
        <p:spPr bwMode="auto">
          <a:xfrm flipH="1" flipV="1">
            <a:off x="5776162" y="4064407"/>
            <a:ext cx="1928652" cy="4855"/>
          </a:xfrm>
          <a:prstGeom prst="straightConnector1">
            <a:avLst/>
          </a:prstGeom>
          <a:noFill/>
          <a:ln w="381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cxnSp>
        <p:nvCxnSpPr>
          <p:cNvPr id="16" name="AutoShape 13">
            <a:extLst>
              <a:ext uri="{FF2B5EF4-FFF2-40B4-BE49-F238E27FC236}">
                <a16:creationId xmlns:a16="http://schemas.microsoft.com/office/drawing/2014/main" id="{68DA6EA5-117E-425E-AEC7-5E85C5F463A0}"/>
              </a:ext>
            </a:extLst>
          </p:cNvPr>
          <p:cNvCxnSpPr>
            <a:cxnSpLocks noChangeShapeType="1"/>
          </p:cNvCxnSpPr>
          <p:nvPr/>
        </p:nvCxnSpPr>
        <p:spPr bwMode="auto">
          <a:xfrm>
            <a:off x="8267327" y="3391911"/>
            <a:ext cx="576934" cy="2507"/>
          </a:xfrm>
          <a:prstGeom prst="straightConnector1">
            <a:avLst/>
          </a:prstGeom>
          <a:noFill/>
          <a:ln w="381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cxnSp>
        <p:nvCxnSpPr>
          <p:cNvPr id="17" name="AutoShape 14">
            <a:extLst>
              <a:ext uri="{FF2B5EF4-FFF2-40B4-BE49-F238E27FC236}">
                <a16:creationId xmlns:a16="http://schemas.microsoft.com/office/drawing/2014/main" id="{8EFB73DE-2116-472B-AC64-2AC596FB0ECA}"/>
              </a:ext>
            </a:extLst>
          </p:cNvPr>
          <p:cNvCxnSpPr>
            <a:cxnSpLocks noChangeShapeType="1"/>
          </p:cNvCxnSpPr>
          <p:nvPr/>
        </p:nvCxnSpPr>
        <p:spPr bwMode="auto">
          <a:xfrm>
            <a:off x="7750003" y="2361424"/>
            <a:ext cx="1100490" cy="2505"/>
          </a:xfrm>
          <a:prstGeom prst="straightConnector1">
            <a:avLst/>
          </a:prstGeom>
          <a:noFill/>
          <a:ln w="38100" algn="ctr">
            <a:solidFill>
              <a:srgbClr val="CA0A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sp>
        <p:nvSpPr>
          <p:cNvPr id="18" name="Control 15">
            <a:extLst>
              <a:ext uri="{FF2B5EF4-FFF2-40B4-BE49-F238E27FC236}">
                <a16:creationId xmlns:a16="http://schemas.microsoft.com/office/drawing/2014/main" id="{0B9E8220-969C-4568-B975-CF30C34F108E}"/>
              </a:ext>
            </a:extLst>
          </p:cNvPr>
          <p:cNvSpPr>
            <a:spLocks noChangeArrowheads="1" noChangeShapeType="1"/>
          </p:cNvSpPr>
          <p:nvPr/>
        </p:nvSpPr>
        <p:spPr bwMode="auto">
          <a:xfrm>
            <a:off x="8832955" y="2100375"/>
            <a:ext cx="1064487" cy="559593"/>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CA0A30"/>
                </a:solidFill>
                <a:effectLst/>
                <a:latin typeface="Myriad Pro" panose="020B0503030403020204" pitchFamily="34" charset="0"/>
              </a:rPr>
              <a:t>Wash Kit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CA0A30"/>
                </a:solidFill>
                <a:effectLst/>
                <a:latin typeface="Myriad Pro" panose="020B0503030403020204" pitchFamily="34" charset="0"/>
              </a:rPr>
              <a:t>Survival Bag</a:t>
            </a:r>
            <a:endParaRPr kumimoji="0" lang="en-US" altLang="en-US" sz="2800" b="0" i="0" u="none" strike="noStrike" cap="none" normalizeH="0" baseline="0">
              <a:ln>
                <a:noFill/>
              </a:ln>
              <a:solidFill>
                <a:schemeClr val="tx1"/>
              </a:solidFill>
              <a:effectLst/>
              <a:latin typeface="Arial" panose="020B0604020202020204" pitchFamily="34" charset="0"/>
            </a:endParaRPr>
          </a:p>
        </p:txBody>
      </p:sp>
      <p:cxnSp>
        <p:nvCxnSpPr>
          <p:cNvPr id="19" name="AutoShape 16">
            <a:extLst>
              <a:ext uri="{FF2B5EF4-FFF2-40B4-BE49-F238E27FC236}">
                <a16:creationId xmlns:a16="http://schemas.microsoft.com/office/drawing/2014/main" id="{AD497E87-BC00-4ACE-8460-0E968D24D2B5}"/>
              </a:ext>
            </a:extLst>
          </p:cNvPr>
          <p:cNvCxnSpPr>
            <a:cxnSpLocks noChangeShapeType="1"/>
          </p:cNvCxnSpPr>
          <p:nvPr/>
        </p:nvCxnSpPr>
        <p:spPr bwMode="auto">
          <a:xfrm>
            <a:off x="8540215" y="2990000"/>
            <a:ext cx="720291" cy="9868"/>
          </a:xfrm>
          <a:prstGeom prst="straightConnector1">
            <a:avLst/>
          </a:prstGeom>
          <a:noFill/>
          <a:ln w="38100" algn="ctr">
            <a:solidFill>
              <a:srgbClr val="CA0A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sp>
        <p:nvSpPr>
          <p:cNvPr id="20" name="Control 17">
            <a:extLst>
              <a:ext uri="{FF2B5EF4-FFF2-40B4-BE49-F238E27FC236}">
                <a16:creationId xmlns:a16="http://schemas.microsoft.com/office/drawing/2014/main" id="{5AEFAFE7-1387-4A8D-921C-F81B5E23D6AF}"/>
              </a:ext>
            </a:extLst>
          </p:cNvPr>
          <p:cNvSpPr>
            <a:spLocks noChangeArrowheads="1" noChangeShapeType="1"/>
          </p:cNvSpPr>
          <p:nvPr/>
        </p:nvSpPr>
        <p:spPr bwMode="auto">
          <a:xfrm>
            <a:off x="9266266" y="2876439"/>
            <a:ext cx="566638" cy="279796"/>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CA0A30"/>
                </a:solidFill>
                <a:effectLst/>
                <a:latin typeface="Myriad Pro" panose="020B0503030403020204" pitchFamily="34" charset="0"/>
              </a:rPr>
              <a:t>Tent</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1" name="Control 18">
            <a:extLst>
              <a:ext uri="{FF2B5EF4-FFF2-40B4-BE49-F238E27FC236}">
                <a16:creationId xmlns:a16="http://schemas.microsoft.com/office/drawing/2014/main" id="{BB675534-990A-402B-9BCB-0D2AB3AD0C01}"/>
              </a:ext>
            </a:extLst>
          </p:cNvPr>
          <p:cNvSpPr>
            <a:spLocks noChangeArrowheads="1" noChangeShapeType="1"/>
          </p:cNvSpPr>
          <p:nvPr/>
        </p:nvSpPr>
        <p:spPr bwMode="auto">
          <a:xfrm>
            <a:off x="8832955" y="3266415"/>
            <a:ext cx="999949" cy="279796"/>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Myriad Pro" panose="020B0503030403020204" pitchFamily="34" charset="0"/>
              </a:rPr>
              <a:t>Camping Kit</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2" name="Control 19">
            <a:extLst>
              <a:ext uri="{FF2B5EF4-FFF2-40B4-BE49-F238E27FC236}">
                <a16:creationId xmlns:a16="http://schemas.microsoft.com/office/drawing/2014/main" id="{1D098D14-040B-4894-ACD7-F4BB30C571C3}"/>
              </a:ext>
            </a:extLst>
          </p:cNvPr>
          <p:cNvSpPr>
            <a:spLocks noChangeArrowheads="1" noChangeShapeType="1"/>
          </p:cNvSpPr>
          <p:nvPr/>
        </p:nvSpPr>
        <p:spPr bwMode="auto">
          <a:xfrm>
            <a:off x="5048167" y="3938740"/>
            <a:ext cx="741984" cy="279796"/>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Myriad Pro" panose="020B0503030403020204" pitchFamily="34" charset="0"/>
              </a:rPr>
              <a:t>Clothes</a:t>
            </a:r>
            <a:endParaRPr kumimoji="0" lang="en-US" altLang="en-US" sz="2800" b="0" i="0" u="none" strike="noStrike" cap="none" normalizeH="0" baseline="0">
              <a:ln>
                <a:noFill/>
              </a:ln>
              <a:solidFill>
                <a:schemeClr val="tx1"/>
              </a:solidFill>
              <a:effectLst/>
              <a:latin typeface="Arial" panose="020B0604020202020204" pitchFamily="34" charset="0"/>
            </a:endParaRPr>
          </a:p>
        </p:txBody>
      </p:sp>
      <p:cxnSp>
        <p:nvCxnSpPr>
          <p:cNvPr id="23" name="AutoShape 20">
            <a:extLst>
              <a:ext uri="{FF2B5EF4-FFF2-40B4-BE49-F238E27FC236}">
                <a16:creationId xmlns:a16="http://schemas.microsoft.com/office/drawing/2014/main" id="{20E88AD1-4866-4095-9D01-10850FBF26D1}"/>
              </a:ext>
            </a:extLst>
          </p:cNvPr>
          <p:cNvCxnSpPr>
            <a:cxnSpLocks noChangeShapeType="1"/>
          </p:cNvCxnSpPr>
          <p:nvPr/>
        </p:nvCxnSpPr>
        <p:spPr bwMode="auto">
          <a:xfrm flipH="1" flipV="1">
            <a:off x="5790151" y="3499999"/>
            <a:ext cx="1634401" cy="1924"/>
          </a:xfrm>
          <a:prstGeom prst="straightConnector1">
            <a:avLst/>
          </a:prstGeom>
          <a:noFill/>
          <a:ln w="38100" algn="ctr">
            <a:solidFill>
              <a:srgbClr val="CA0A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sp>
        <p:nvSpPr>
          <p:cNvPr id="24" name="Control 21">
            <a:extLst>
              <a:ext uri="{FF2B5EF4-FFF2-40B4-BE49-F238E27FC236}">
                <a16:creationId xmlns:a16="http://schemas.microsoft.com/office/drawing/2014/main" id="{656562D8-D39A-42D9-B6D9-AB0575605D93}"/>
              </a:ext>
            </a:extLst>
          </p:cNvPr>
          <p:cNvSpPr>
            <a:spLocks noChangeArrowheads="1" noChangeShapeType="1"/>
          </p:cNvSpPr>
          <p:nvPr/>
        </p:nvSpPr>
        <p:spPr bwMode="auto">
          <a:xfrm>
            <a:off x="4666625" y="3374088"/>
            <a:ext cx="1123526" cy="279796"/>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CA0A30"/>
                </a:solidFill>
                <a:effectLst/>
                <a:latin typeface="Myriad Pro" panose="020B0503030403020204" pitchFamily="34" charset="0"/>
              </a:rPr>
              <a:t>Sleeping Bag</a:t>
            </a:r>
            <a:endParaRPr kumimoji="0" lang="en-US" altLang="en-US" sz="2800" b="0" i="0" u="none" strike="noStrike" cap="none" normalizeH="0" baseline="0">
              <a:ln>
                <a:noFill/>
              </a:ln>
              <a:solidFill>
                <a:schemeClr val="tx1"/>
              </a:solidFill>
              <a:effectLst/>
              <a:latin typeface="Arial" panose="020B0604020202020204" pitchFamily="34" charset="0"/>
            </a:endParaRPr>
          </a:p>
        </p:txBody>
      </p:sp>
      <p:cxnSp>
        <p:nvCxnSpPr>
          <p:cNvPr id="25" name="AutoShape 22">
            <a:extLst>
              <a:ext uri="{FF2B5EF4-FFF2-40B4-BE49-F238E27FC236}">
                <a16:creationId xmlns:a16="http://schemas.microsoft.com/office/drawing/2014/main" id="{9B6EC247-B19D-45CB-AF3C-1397FA81CCB7}"/>
              </a:ext>
            </a:extLst>
          </p:cNvPr>
          <p:cNvCxnSpPr>
            <a:cxnSpLocks noChangeShapeType="1"/>
          </p:cNvCxnSpPr>
          <p:nvPr/>
        </p:nvCxnSpPr>
        <p:spPr bwMode="auto">
          <a:xfrm flipV="1">
            <a:off x="8073784" y="5150103"/>
            <a:ext cx="688824" cy="1661"/>
          </a:xfrm>
          <a:prstGeom prst="straightConnector1">
            <a:avLst/>
          </a:prstGeom>
          <a:noFill/>
          <a:ln w="38100" algn="ctr">
            <a:solidFill>
              <a:srgbClr val="CA0A3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sp>
        <p:nvSpPr>
          <p:cNvPr id="26" name="Control 23">
            <a:extLst>
              <a:ext uri="{FF2B5EF4-FFF2-40B4-BE49-F238E27FC236}">
                <a16:creationId xmlns:a16="http://schemas.microsoft.com/office/drawing/2014/main" id="{BA2CB08B-0A2B-4513-A76D-BFCF4CBCBC04}"/>
              </a:ext>
            </a:extLst>
          </p:cNvPr>
          <p:cNvSpPr>
            <a:spLocks noChangeArrowheads="1" noChangeShapeType="1"/>
          </p:cNvSpPr>
          <p:nvPr/>
        </p:nvSpPr>
        <p:spPr bwMode="auto">
          <a:xfrm>
            <a:off x="8760532" y="4677669"/>
            <a:ext cx="999947" cy="1016282"/>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CA0A30"/>
                </a:solidFill>
                <a:effectLst/>
                <a:latin typeface="Myriad Pro" panose="020B0503030403020204" pitchFamily="34" charset="0"/>
              </a:rPr>
              <a:t>Gas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CA0A30"/>
                </a:solidFill>
                <a:effectLst/>
                <a:latin typeface="Myriad Pro" panose="020B0503030403020204" pitchFamily="34" charset="0"/>
              </a:rPr>
              <a:t>Cooking Equipment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CA0A30"/>
                </a:solidFill>
                <a:effectLst/>
                <a:latin typeface="Myriad Pro" panose="020B0503030403020204" pitchFamily="34" charset="0"/>
              </a:rPr>
              <a:t>Stove</a:t>
            </a:r>
            <a:endParaRPr kumimoji="0" lang="en-US" altLang="en-US" sz="2800" b="0" i="0" u="none" strike="noStrike" cap="none" normalizeH="0" baseline="0">
              <a:ln>
                <a:noFill/>
              </a:ln>
              <a:solidFill>
                <a:schemeClr val="tx1"/>
              </a:solidFill>
              <a:effectLst/>
              <a:latin typeface="Arial" panose="020B0604020202020204" pitchFamily="34" charset="0"/>
            </a:endParaRPr>
          </a:p>
        </p:txBody>
      </p:sp>
      <p:cxnSp>
        <p:nvCxnSpPr>
          <p:cNvPr id="27" name="AutoShape 24">
            <a:extLst>
              <a:ext uri="{FF2B5EF4-FFF2-40B4-BE49-F238E27FC236}">
                <a16:creationId xmlns:a16="http://schemas.microsoft.com/office/drawing/2014/main" id="{8C0679AD-CE92-43D3-9F4B-FC90761B6933}"/>
              </a:ext>
            </a:extLst>
          </p:cNvPr>
          <p:cNvCxnSpPr>
            <a:cxnSpLocks noChangeShapeType="1"/>
          </p:cNvCxnSpPr>
          <p:nvPr/>
        </p:nvCxnSpPr>
        <p:spPr bwMode="auto">
          <a:xfrm flipH="1" flipV="1">
            <a:off x="5776162" y="6168645"/>
            <a:ext cx="1179566" cy="4855"/>
          </a:xfrm>
          <a:prstGeom prst="straightConnector1">
            <a:avLst/>
          </a:prstGeom>
          <a:noFill/>
          <a:ln w="381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FD4D7"/>
                  </a:outerShdw>
                </a:effectLst>
              </a14:hiddenEffects>
            </a:ext>
          </a:extLst>
        </p:spPr>
      </p:cxnSp>
      <p:sp>
        <p:nvSpPr>
          <p:cNvPr id="28" name="Control 25">
            <a:extLst>
              <a:ext uri="{FF2B5EF4-FFF2-40B4-BE49-F238E27FC236}">
                <a16:creationId xmlns:a16="http://schemas.microsoft.com/office/drawing/2014/main" id="{D96E3687-2FC5-4388-BEA9-0CB6401854DE}"/>
              </a:ext>
            </a:extLst>
          </p:cNvPr>
          <p:cNvSpPr>
            <a:spLocks noChangeArrowheads="1" noChangeShapeType="1"/>
          </p:cNvSpPr>
          <p:nvPr/>
        </p:nvSpPr>
        <p:spPr bwMode="auto">
          <a:xfrm>
            <a:off x="4674128" y="6042975"/>
            <a:ext cx="1116023" cy="279796"/>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Myriad Pro" panose="020B0503030403020204" pitchFamily="34" charset="0"/>
              </a:rPr>
              <a:t>Camping Mat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777551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8194-8722-43F6-8787-C821C4589931}"/>
              </a:ext>
            </a:extLst>
          </p:cNvPr>
          <p:cNvSpPr>
            <a:spLocks noGrp="1"/>
          </p:cNvSpPr>
          <p:nvPr>
            <p:ph idx="1"/>
          </p:nvPr>
        </p:nvSpPr>
        <p:spPr/>
        <p:txBody>
          <a:bodyPr/>
          <a:lstStyle/>
          <a:p>
            <a:r>
              <a:rPr lang="en-GB" dirty="0"/>
              <a:t>Are there any final questions?</a:t>
            </a:r>
          </a:p>
        </p:txBody>
      </p:sp>
      <p:sp>
        <p:nvSpPr>
          <p:cNvPr id="2" name="Title 1">
            <a:extLst>
              <a:ext uri="{FF2B5EF4-FFF2-40B4-BE49-F238E27FC236}">
                <a16:creationId xmlns:a16="http://schemas.microsoft.com/office/drawing/2014/main" id="{BE802364-625C-4902-84E9-8C8499AC5B18}"/>
              </a:ext>
            </a:extLst>
          </p:cNvPr>
          <p:cNvSpPr>
            <a:spLocks noGrp="1"/>
          </p:cNvSpPr>
          <p:nvPr>
            <p:ph type="title"/>
          </p:nvPr>
        </p:nvSpPr>
        <p:spPr>
          <a:xfrm>
            <a:off x="673247" y="271586"/>
            <a:ext cx="3394661" cy="645083"/>
          </a:xfrm>
        </p:spPr>
        <p:txBody>
          <a:bodyPr>
            <a:normAutofit/>
          </a:bodyPr>
          <a:lstStyle/>
          <a:p>
            <a:r>
              <a:rPr lang="en-GB" sz="3200" dirty="0"/>
              <a:t>ANY QUESTIONS?</a:t>
            </a:r>
          </a:p>
        </p:txBody>
      </p:sp>
      <p:sp>
        <p:nvSpPr>
          <p:cNvPr id="4" name="TextBox 3">
            <a:extLst>
              <a:ext uri="{FF2B5EF4-FFF2-40B4-BE49-F238E27FC236}">
                <a16:creationId xmlns:a16="http://schemas.microsoft.com/office/drawing/2014/main" id="{0BFE7AFE-74F0-40E9-B05D-590EDAEA1E6C}"/>
              </a:ext>
            </a:extLst>
          </p:cNvPr>
          <p:cNvSpPr txBox="1"/>
          <p:nvPr/>
        </p:nvSpPr>
        <p:spPr>
          <a:xfrm>
            <a:off x="3460823" y="1468271"/>
            <a:ext cx="3629025" cy="5386090"/>
          </a:xfrm>
          <a:prstGeom prst="rect">
            <a:avLst/>
          </a:prstGeom>
          <a:noFill/>
        </p:spPr>
        <p:txBody>
          <a:bodyPr wrap="square" rtlCol="0">
            <a:spAutoFit/>
          </a:bodyPr>
          <a:lstStyle/>
          <a:p>
            <a:pPr algn="ctr"/>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385836599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LO2: </a:t>
            </a:r>
            <a:r>
              <a:rPr lang="en-GB" dirty="0">
                <a:solidFill>
                  <a:srgbClr val="0072CF"/>
                </a:solidFill>
              </a:rPr>
              <a:t>Be able to use tents and carry equipment safely.</a:t>
            </a:r>
          </a:p>
          <a:p>
            <a:pPr marL="0" indent="0">
              <a:buNone/>
            </a:pPr>
            <a:endParaRPr lang="en-GB" dirty="0">
              <a:solidFill>
                <a:srgbClr val="0072CF"/>
              </a:solidFill>
            </a:endParaRPr>
          </a:p>
          <a:p>
            <a:r>
              <a:rPr lang="en-GB" dirty="0"/>
              <a:t>Demonstrate methods of kit packing for an expedition </a:t>
            </a:r>
          </a:p>
          <a:p>
            <a:pPr marL="0" indent="0">
              <a:buNone/>
            </a:pPr>
            <a:endParaRPr lang="en-GB" sz="2000" dirty="0"/>
          </a:p>
          <a:p>
            <a:pPr marL="0" indent="0">
              <a:buNone/>
            </a:pPr>
            <a:endParaRPr lang="en-GB" b="1" dirty="0">
              <a:solidFill>
                <a:srgbClr val="0072CF"/>
              </a:solidFill>
            </a:endParaRP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72688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B1908F-F147-4F04-915F-B1FF48440804}"/>
              </a:ext>
            </a:extLst>
          </p:cNvPr>
          <p:cNvSpPr txBox="1">
            <a:spLocks/>
          </p:cNvSpPr>
          <p:nvPr/>
        </p:nvSpPr>
        <p:spPr>
          <a:xfrm>
            <a:off x="666595" y="1184364"/>
            <a:ext cx="9204177" cy="5402050"/>
          </a:xfrm>
          <a:prstGeom prst="rect">
            <a:avLst/>
          </a:prstGeom>
          <a:solidFill>
            <a:schemeClr val="bg1">
              <a:alpha val="90000"/>
            </a:schemeClr>
          </a:solidFill>
        </p:spPr>
        <p:txBody>
          <a:bodyPr vert="horz" lIns="180000" tIns="180000" rIns="180000" bIns="18000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4800" b="1" dirty="0"/>
          </a:p>
        </p:txBody>
      </p:sp>
      <p:sp>
        <p:nvSpPr>
          <p:cNvPr id="4" name="Content Placeholder 2">
            <a:extLst>
              <a:ext uri="{FF2B5EF4-FFF2-40B4-BE49-F238E27FC236}">
                <a16:creationId xmlns:a16="http://schemas.microsoft.com/office/drawing/2014/main" id="{3CE688DA-DA4E-4A06-8CC3-A436DEA6D132}"/>
              </a:ext>
            </a:extLst>
          </p:cNvPr>
          <p:cNvSpPr>
            <a:spLocks noGrp="1"/>
          </p:cNvSpPr>
          <p:nvPr>
            <p:ph idx="1"/>
          </p:nvPr>
        </p:nvSpPr>
        <p:spPr>
          <a:xfrm>
            <a:off x="673248" y="1184490"/>
            <a:ext cx="9204177" cy="4486410"/>
          </a:xfrm>
          <a:noFill/>
        </p:spPr>
        <p:txBody>
          <a:bodyPr numCol="1" anchor="ctr">
            <a:normAutofit/>
          </a:bodyPr>
          <a:lstStyle/>
          <a:p>
            <a:pPr marL="0" indent="0" algn="ctr">
              <a:buNone/>
            </a:pPr>
            <a:r>
              <a:rPr lang="en-GB" sz="3600" b="1" dirty="0"/>
              <a:t>Demonstrate how to pack a 65-75 litre rucksack for an overnight expedition.</a:t>
            </a:r>
          </a:p>
        </p:txBody>
      </p:sp>
      <p:sp>
        <p:nvSpPr>
          <p:cNvPr id="2" name="Title 1">
            <a:extLst>
              <a:ext uri="{FF2B5EF4-FFF2-40B4-BE49-F238E27FC236}">
                <a16:creationId xmlns:a16="http://schemas.microsoft.com/office/drawing/2014/main" id="{3E879E0B-C91E-45B5-8203-5C92E9D50069}"/>
              </a:ext>
            </a:extLst>
          </p:cNvPr>
          <p:cNvSpPr>
            <a:spLocks noGrp="1"/>
          </p:cNvSpPr>
          <p:nvPr>
            <p:ph type="title"/>
          </p:nvPr>
        </p:nvSpPr>
        <p:spPr>
          <a:xfrm>
            <a:off x="673247" y="271586"/>
            <a:ext cx="4888457" cy="645083"/>
          </a:xfrm>
        </p:spPr>
        <p:txBody>
          <a:bodyPr>
            <a:normAutofit/>
          </a:bodyPr>
          <a:lstStyle/>
          <a:p>
            <a:r>
              <a:rPr lang="en-GB" dirty="0"/>
              <a:t>RUCKSACK PACKING TASK</a:t>
            </a:r>
          </a:p>
        </p:txBody>
      </p:sp>
      <p:sp>
        <p:nvSpPr>
          <p:cNvPr id="5" name="Content Placeholder 2">
            <a:extLst>
              <a:ext uri="{FF2B5EF4-FFF2-40B4-BE49-F238E27FC236}">
                <a16:creationId xmlns:a16="http://schemas.microsoft.com/office/drawing/2014/main" id="{5A4597C5-F74D-44DD-BBA6-A2596272C0ED}"/>
              </a:ext>
            </a:extLst>
          </p:cNvPr>
          <p:cNvSpPr txBox="1">
            <a:spLocks/>
          </p:cNvSpPr>
          <p:nvPr/>
        </p:nvSpPr>
        <p:spPr>
          <a:xfrm>
            <a:off x="783771" y="5780314"/>
            <a:ext cx="8980715" cy="696686"/>
          </a:xfrm>
          <a:prstGeom prst="rect">
            <a:avLst/>
          </a:prstGeom>
          <a:solidFill>
            <a:srgbClr val="193159"/>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solidFill>
                  <a:schemeClr val="bg1"/>
                </a:solidFill>
              </a:rPr>
              <a:t>When this is complete your instructor should sign page 33 of your First Class Logbook and fill in the </a:t>
            </a:r>
            <a:r>
              <a:rPr lang="en-GB" sz="2000" i="1" dirty="0">
                <a:solidFill>
                  <a:schemeClr val="bg1"/>
                </a:solidFill>
              </a:rPr>
              <a:t>Task P6 Activity 1 Initial Expedition Training </a:t>
            </a:r>
            <a:r>
              <a:rPr lang="en-GB" sz="2000" dirty="0">
                <a:solidFill>
                  <a:schemeClr val="bg1"/>
                </a:solidFill>
              </a:rPr>
              <a:t>log sheet.</a:t>
            </a:r>
          </a:p>
        </p:txBody>
      </p:sp>
      <p:graphicFrame>
        <p:nvGraphicFramePr>
          <p:cNvPr id="7" name="Table 6">
            <a:extLst>
              <a:ext uri="{FF2B5EF4-FFF2-40B4-BE49-F238E27FC236}">
                <a16:creationId xmlns:a16="http://schemas.microsoft.com/office/drawing/2014/main" id="{1264EA59-7036-4F29-B7B0-E19C828DBB30}"/>
              </a:ext>
            </a:extLst>
          </p:cNvPr>
          <p:cNvGraphicFramePr>
            <a:graphicFrameLocks noGrp="1"/>
          </p:cNvGraphicFramePr>
          <p:nvPr>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Logbook</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rgbClr val="C60C30"/>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33</a:t>
                      </a:r>
                    </a:p>
                  </a:txBody>
                  <a:tcPr>
                    <a:lnL w="12700" cap="flat" cmpd="sng" algn="ctr">
                      <a:solidFill>
                        <a:srgbClr val="C60C30"/>
                      </a:solidFill>
                      <a:prstDash val="solid"/>
                      <a:round/>
                      <a:headEnd type="none" w="med" len="med"/>
                      <a:tailEnd type="none" w="med" len="med"/>
                    </a:lnL>
                    <a:lnR w="12700" cap="flat" cmpd="sng" algn="ctr">
                      <a:solidFill>
                        <a:srgbClr val="C60C30"/>
                      </a:solidFill>
                      <a:prstDash val="solid"/>
                      <a:round/>
                      <a:headEnd type="none" w="med" len="med"/>
                      <a:tailEnd type="none" w="med" len="med"/>
                    </a:lnR>
                    <a:lnT w="12700" cap="flat" cmpd="sng" algn="ctr">
                      <a:solidFill>
                        <a:srgbClr val="C60C30"/>
                      </a:solidFill>
                      <a:prstDash val="solid"/>
                      <a:round/>
                      <a:headEnd type="none" w="med" len="med"/>
                      <a:tailEnd type="none" w="med" len="med"/>
                    </a:lnT>
                    <a:lnB w="12700" cap="flat" cmpd="sng" algn="ctr">
                      <a:solidFill>
                        <a:srgbClr val="C60C30"/>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spTree>
    <p:extLst>
      <p:ext uri="{BB962C8B-B14F-4D97-AF65-F5344CB8AC3E}">
        <p14:creationId xmlns:p14="http://schemas.microsoft.com/office/powerpoint/2010/main" val="332916726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FA910-4EA0-4EFE-8D4B-59527AE8AEFE}"/>
              </a:ext>
            </a:extLst>
          </p:cNvPr>
          <p:cNvSpPr>
            <a:spLocks noGrp="1"/>
          </p:cNvSpPr>
          <p:nvPr>
            <p:ph idx="1"/>
          </p:nvPr>
        </p:nvSpPr>
        <p:spPr>
          <a:xfrm>
            <a:off x="673248" y="1184490"/>
            <a:ext cx="9204177" cy="5468724"/>
          </a:xfrm>
        </p:spPr>
        <p:txBody>
          <a:bodyPr>
            <a:normAutofit/>
          </a:bodyPr>
          <a:lstStyle/>
          <a:p>
            <a:r>
              <a:rPr lang="en-GB" sz="2000" dirty="0"/>
              <a:t>This presentation is provided free of charge with the 1st class cadet training system with no warranty or support.</a:t>
            </a:r>
          </a:p>
          <a:p>
            <a:r>
              <a:rPr lang="en-GB" sz="2000" dirty="0"/>
              <a:t>Every effort has been made to ensure the information is correct, but the author accepts no responsibility for any errors or omissions.</a:t>
            </a:r>
          </a:p>
          <a:p>
            <a:r>
              <a:rPr lang="en-GB" sz="2000" dirty="0"/>
              <a:t>Official information on </a:t>
            </a:r>
            <a:r>
              <a:rPr lang="en-GB" sz="2000" dirty="0" err="1"/>
              <a:t>Ultilearn</a:t>
            </a:r>
            <a:r>
              <a:rPr lang="en-GB" sz="2000" dirty="0"/>
              <a:t> or Bader SharePoint should be checked before using these presentations.</a:t>
            </a:r>
          </a:p>
          <a:p>
            <a:r>
              <a:rPr lang="en-GB" sz="2000" dirty="0"/>
              <a:t>These presentations may be distributed to other Air Cadet squadrons free of charge, but do not place them on the internet. </a:t>
            </a:r>
          </a:p>
          <a:p>
            <a:r>
              <a:rPr lang="en-GB" sz="2000" dirty="0"/>
              <a:t>For best results, use with the 1st class resource book and 1st class instructor handbook, available from </a:t>
            </a:r>
            <a:r>
              <a:rPr lang="en-GB" sz="2000" dirty="0">
                <a:hlinkClick r:id="rId3"/>
              </a:rPr>
              <a:t>cadetdirect.com</a:t>
            </a:r>
            <a:r>
              <a:rPr lang="en-GB" sz="2000" dirty="0"/>
              <a:t>.</a:t>
            </a:r>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Version 19/04</a:t>
            </a:r>
          </a:p>
        </p:txBody>
      </p:sp>
      <p:sp>
        <p:nvSpPr>
          <p:cNvPr id="3" name="Title 2">
            <a:extLst>
              <a:ext uri="{FF2B5EF4-FFF2-40B4-BE49-F238E27FC236}">
                <a16:creationId xmlns:a16="http://schemas.microsoft.com/office/drawing/2014/main" id="{C6D1B6E8-056B-4DB6-832B-A118019CC386}"/>
              </a:ext>
            </a:extLst>
          </p:cNvPr>
          <p:cNvSpPr>
            <a:spLocks noGrp="1"/>
          </p:cNvSpPr>
          <p:nvPr>
            <p:ph type="title"/>
          </p:nvPr>
        </p:nvSpPr>
        <p:spPr>
          <a:xfrm>
            <a:off x="673248" y="271587"/>
            <a:ext cx="5276139" cy="609474"/>
          </a:xfrm>
        </p:spPr>
        <p:txBody>
          <a:bodyPr>
            <a:normAutofit/>
          </a:bodyPr>
          <a:lstStyle/>
          <a:p>
            <a:r>
              <a:rPr lang="en-GB" sz="3200" dirty="0"/>
              <a:t>INSTRUCTOR INFORMATION</a:t>
            </a:r>
          </a:p>
        </p:txBody>
      </p:sp>
    </p:spTree>
    <p:extLst>
      <p:ext uri="{BB962C8B-B14F-4D97-AF65-F5344CB8AC3E}">
        <p14:creationId xmlns:p14="http://schemas.microsoft.com/office/powerpoint/2010/main" val="369500180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LO2: </a:t>
            </a:r>
            <a:r>
              <a:rPr lang="en-GB" dirty="0">
                <a:solidFill>
                  <a:srgbClr val="0072CF"/>
                </a:solidFill>
              </a:rPr>
              <a:t>Be able to use tents and carry equipment safely.</a:t>
            </a:r>
          </a:p>
          <a:p>
            <a:pPr marL="0" indent="0">
              <a:buNone/>
            </a:pPr>
            <a:endParaRPr lang="en-GB" dirty="0">
              <a:solidFill>
                <a:srgbClr val="0072CF"/>
              </a:solidFill>
            </a:endParaRPr>
          </a:p>
          <a:p>
            <a:r>
              <a:rPr lang="en-GB" dirty="0"/>
              <a:t>Demonstrate the erection of tents for a walking expedition.</a:t>
            </a:r>
          </a:p>
          <a:p>
            <a:pPr marL="0" indent="0">
              <a:buNone/>
            </a:pPr>
            <a:endParaRPr lang="en-GB" sz="2000" dirty="0"/>
          </a:p>
          <a:p>
            <a:pPr marL="0" indent="0">
              <a:buNone/>
            </a:pPr>
            <a:endParaRPr lang="en-GB" b="1" dirty="0">
              <a:solidFill>
                <a:srgbClr val="0072CF"/>
              </a:solidFill>
            </a:endParaRP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28710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2A17F-1D52-412D-9B82-EA9973233128}"/>
              </a:ext>
            </a:extLst>
          </p:cNvPr>
          <p:cNvSpPr>
            <a:spLocks noGrp="1"/>
          </p:cNvSpPr>
          <p:nvPr>
            <p:ph idx="1"/>
          </p:nvPr>
        </p:nvSpPr>
        <p:spPr>
          <a:xfrm>
            <a:off x="673249" y="1184490"/>
            <a:ext cx="5845886" cy="5673510"/>
          </a:xfrm>
        </p:spPr>
        <p:txBody>
          <a:bodyPr>
            <a:normAutofit/>
          </a:bodyPr>
          <a:lstStyle/>
          <a:p>
            <a:r>
              <a:rPr lang="en-GB" dirty="0"/>
              <a:t>Pitching a tent can be a challenge for those who have not done it before.</a:t>
            </a:r>
          </a:p>
          <a:p>
            <a:endParaRPr lang="en-GB" dirty="0"/>
          </a:p>
          <a:p>
            <a:r>
              <a:rPr lang="en-GB" dirty="0"/>
              <a:t> Some tents are quite complicated to set up and may need more than one person to put up safely. </a:t>
            </a:r>
          </a:p>
          <a:p>
            <a:endParaRPr lang="en-GB" dirty="0"/>
          </a:p>
          <a:p>
            <a:r>
              <a:rPr lang="en-GB" dirty="0"/>
              <a:t>It is vital that you practice putting up the tent you are going to use several times before you actually go out and use it on expedition. </a:t>
            </a:r>
          </a:p>
          <a:p>
            <a:endParaRPr lang="en-GB" dirty="0"/>
          </a:p>
          <a:p>
            <a:r>
              <a:rPr lang="en-GB" dirty="0"/>
              <a:t>Cold or wet weather can make a tent much harder to put up. </a:t>
            </a:r>
          </a:p>
          <a:p>
            <a:endParaRPr lang="en-GB" dirty="0"/>
          </a:p>
        </p:txBody>
      </p:sp>
      <p:sp>
        <p:nvSpPr>
          <p:cNvPr id="6" name="Title 5">
            <a:extLst>
              <a:ext uri="{FF2B5EF4-FFF2-40B4-BE49-F238E27FC236}">
                <a16:creationId xmlns:a16="http://schemas.microsoft.com/office/drawing/2014/main" id="{F856ED5A-C254-4C2F-BD13-57C125928B9B}"/>
              </a:ext>
            </a:extLst>
          </p:cNvPr>
          <p:cNvSpPr>
            <a:spLocks noGrp="1"/>
          </p:cNvSpPr>
          <p:nvPr>
            <p:ph type="title"/>
          </p:nvPr>
        </p:nvSpPr>
        <p:spPr>
          <a:xfrm>
            <a:off x="673248" y="271587"/>
            <a:ext cx="3307081" cy="609473"/>
          </a:xfrm>
        </p:spPr>
        <p:txBody>
          <a:bodyPr/>
          <a:lstStyle/>
          <a:p>
            <a:r>
              <a:rPr lang="en-GB" dirty="0"/>
              <a:t>PITCHING A TENT</a:t>
            </a:r>
          </a:p>
        </p:txBody>
      </p:sp>
      <p:graphicFrame>
        <p:nvGraphicFramePr>
          <p:cNvPr id="4" name="Table 3">
            <a:extLst>
              <a:ext uri="{FF2B5EF4-FFF2-40B4-BE49-F238E27FC236}">
                <a16:creationId xmlns:a16="http://schemas.microsoft.com/office/drawing/2014/main" id="{CC3E8338-1BFC-46EF-A43C-9D9D99038922}"/>
              </a:ext>
            </a:extLst>
          </p:cNvPr>
          <p:cNvGraphicFramePr>
            <a:graphicFrameLocks noGrp="1"/>
          </p:cNvGraphicFramePr>
          <p:nvPr>
            <p:extLst>
              <p:ext uri="{D42A27DB-BD31-4B8C-83A1-F6EECF244321}">
                <p14:modId xmlns:p14="http://schemas.microsoft.com/office/powerpoint/2010/main" val="3808567176"/>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87</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5" name="Picture 4">
            <a:extLst>
              <a:ext uri="{FF2B5EF4-FFF2-40B4-BE49-F238E27FC236}">
                <a16:creationId xmlns:a16="http://schemas.microsoft.com/office/drawing/2014/main" id="{28BCA0C7-994F-4967-80A1-D05AF618F2E5}"/>
              </a:ext>
            </a:extLst>
          </p:cNvPr>
          <p:cNvPicPr>
            <a:picLocks noChangeAspect="1"/>
          </p:cNvPicPr>
          <p:nvPr/>
        </p:nvPicPr>
        <p:blipFill rotWithShape="1">
          <a:blip r:embed="rId3"/>
          <a:srcRect l="10485" r="22541"/>
          <a:stretch/>
        </p:blipFill>
        <p:spPr>
          <a:xfrm>
            <a:off x="6368527" y="1184490"/>
            <a:ext cx="3508898" cy="2478865"/>
          </a:xfrm>
          <a:prstGeom prst="rect">
            <a:avLst/>
          </a:prstGeom>
        </p:spPr>
      </p:pic>
      <p:pic>
        <p:nvPicPr>
          <p:cNvPr id="1026" name="Picture 2" descr="Slot the Tent Poles together">
            <a:extLst>
              <a:ext uri="{FF2B5EF4-FFF2-40B4-BE49-F238E27FC236}">
                <a16:creationId xmlns:a16="http://schemas.microsoft.com/office/drawing/2014/main" id="{3E8AE7EC-B178-437A-AC20-BFE0B27B4A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77" r="15695" b="3617"/>
          <a:stretch/>
        </p:blipFill>
        <p:spPr bwMode="auto">
          <a:xfrm>
            <a:off x="6368527" y="3930247"/>
            <a:ext cx="3508898" cy="265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29665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7BCA-DC62-48AE-8C8B-9EC87BE83E8E}"/>
              </a:ext>
            </a:extLst>
          </p:cNvPr>
          <p:cNvSpPr>
            <a:spLocks noGrp="1"/>
          </p:cNvSpPr>
          <p:nvPr>
            <p:ph type="title"/>
          </p:nvPr>
        </p:nvSpPr>
        <p:spPr>
          <a:xfrm>
            <a:off x="673248" y="271587"/>
            <a:ext cx="4544211" cy="609473"/>
          </a:xfrm>
        </p:spPr>
        <p:txBody>
          <a:bodyPr/>
          <a:lstStyle/>
          <a:p>
            <a:r>
              <a:rPr lang="en-GB" dirty="0"/>
              <a:t>PUTTING UP YOUR TENT</a:t>
            </a:r>
          </a:p>
        </p:txBody>
      </p:sp>
      <p:sp>
        <p:nvSpPr>
          <p:cNvPr id="3" name="Content Placeholder 2">
            <a:extLst>
              <a:ext uri="{FF2B5EF4-FFF2-40B4-BE49-F238E27FC236}">
                <a16:creationId xmlns:a16="http://schemas.microsoft.com/office/drawing/2014/main" id="{51D12915-5F15-45EC-829C-1202866A608E}"/>
              </a:ext>
            </a:extLst>
          </p:cNvPr>
          <p:cNvSpPr>
            <a:spLocks noGrp="1"/>
          </p:cNvSpPr>
          <p:nvPr>
            <p:ph idx="1"/>
          </p:nvPr>
        </p:nvSpPr>
        <p:spPr>
          <a:xfrm>
            <a:off x="673248" y="1184490"/>
            <a:ext cx="6115217" cy="5673510"/>
          </a:xfrm>
        </p:spPr>
        <p:txBody>
          <a:bodyPr>
            <a:normAutofit/>
          </a:bodyPr>
          <a:lstStyle/>
          <a:p>
            <a:r>
              <a:rPr lang="en-GB" dirty="0"/>
              <a:t>Some tents are pitched with the outer tent first:</a:t>
            </a:r>
          </a:p>
          <a:p>
            <a:pPr lvl="1"/>
            <a:r>
              <a:rPr lang="en-GB" sz="2400" dirty="0"/>
              <a:t>First add the poles to the outer sheet</a:t>
            </a:r>
          </a:p>
          <a:p>
            <a:pPr lvl="1"/>
            <a:endParaRPr lang="en-GB" sz="2400" dirty="0"/>
          </a:p>
          <a:p>
            <a:pPr lvl="1"/>
            <a:r>
              <a:rPr lang="en-GB" sz="2400" dirty="0"/>
              <a:t>Peg down the outer sheet with the poles attached.</a:t>
            </a:r>
          </a:p>
          <a:p>
            <a:pPr lvl="1"/>
            <a:endParaRPr lang="en-GB" sz="2400" dirty="0"/>
          </a:p>
          <a:p>
            <a:pPr lvl="1"/>
            <a:r>
              <a:rPr lang="en-GB" sz="2400" dirty="0"/>
              <a:t>Crawl inside and clip the inner sheet inside.</a:t>
            </a:r>
          </a:p>
          <a:p>
            <a:pPr marL="457200" lvl="1" indent="0">
              <a:buNone/>
            </a:pPr>
            <a:endParaRPr lang="en-GB" sz="2400" dirty="0"/>
          </a:p>
          <a:p>
            <a:pPr lvl="1"/>
            <a:r>
              <a:rPr lang="en-GB" sz="2400" dirty="0"/>
              <a:t>Inner sheet can be left inside for quicker pitching next time.</a:t>
            </a:r>
          </a:p>
          <a:p>
            <a:endParaRPr lang="en-GB" dirty="0"/>
          </a:p>
          <a:p>
            <a:endParaRPr lang="en-GB" dirty="0"/>
          </a:p>
        </p:txBody>
      </p:sp>
      <p:graphicFrame>
        <p:nvGraphicFramePr>
          <p:cNvPr id="4" name="Table 3">
            <a:extLst>
              <a:ext uri="{FF2B5EF4-FFF2-40B4-BE49-F238E27FC236}">
                <a16:creationId xmlns:a16="http://schemas.microsoft.com/office/drawing/2014/main" id="{E2BEF9D9-A96D-415D-832C-1CE830B0A7E8}"/>
              </a:ext>
            </a:extLst>
          </p:cNvPr>
          <p:cNvGraphicFramePr>
            <a:graphicFrameLocks noGrp="1"/>
          </p:cNvGraphicFramePr>
          <p:nvPr>
            <p:extLst>
              <p:ext uri="{D42A27DB-BD31-4B8C-83A1-F6EECF244321}">
                <p14:modId xmlns:p14="http://schemas.microsoft.com/office/powerpoint/2010/main" val="2054508333"/>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87</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grpSp>
        <p:nvGrpSpPr>
          <p:cNvPr id="27" name="Group 26">
            <a:extLst>
              <a:ext uri="{FF2B5EF4-FFF2-40B4-BE49-F238E27FC236}">
                <a16:creationId xmlns:a16="http://schemas.microsoft.com/office/drawing/2014/main" id="{B3251A6B-EB91-4605-BB23-E068C1290FDB}"/>
              </a:ext>
            </a:extLst>
          </p:cNvPr>
          <p:cNvGrpSpPr/>
          <p:nvPr/>
        </p:nvGrpSpPr>
        <p:grpSpPr>
          <a:xfrm>
            <a:off x="7282143" y="1257632"/>
            <a:ext cx="2595282" cy="2666592"/>
            <a:chOff x="6507136" y="1251765"/>
            <a:chExt cx="2595282" cy="2666592"/>
          </a:xfrm>
        </p:grpSpPr>
        <p:cxnSp>
          <p:nvCxnSpPr>
            <p:cNvPr id="19" name="Straight Connector 18">
              <a:extLst>
                <a:ext uri="{FF2B5EF4-FFF2-40B4-BE49-F238E27FC236}">
                  <a16:creationId xmlns:a16="http://schemas.microsoft.com/office/drawing/2014/main" id="{4FBCE8CE-CB06-406A-AB51-BEE78ADD77C8}"/>
                </a:ext>
              </a:extLst>
            </p:cNvPr>
            <p:cNvCxnSpPr>
              <a:cxnSpLocks/>
            </p:cNvCxnSpPr>
            <p:nvPr/>
          </p:nvCxnSpPr>
          <p:spPr>
            <a:xfrm>
              <a:off x="7815534" y="1251765"/>
              <a:ext cx="1194929" cy="18547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C9B76AE-2ABF-4DDB-B6E5-BDE08DAFA571}"/>
                </a:ext>
              </a:extLst>
            </p:cNvPr>
            <p:cNvGrpSpPr/>
            <p:nvPr/>
          </p:nvGrpSpPr>
          <p:grpSpPr>
            <a:xfrm>
              <a:off x="6507136" y="1251765"/>
              <a:ext cx="2595282" cy="2666592"/>
              <a:chOff x="6507136" y="1251765"/>
              <a:chExt cx="2595282" cy="2666592"/>
            </a:xfrm>
          </p:grpSpPr>
          <p:sp>
            <p:nvSpPr>
              <p:cNvPr id="16" name="Chord 15">
                <a:extLst>
                  <a:ext uri="{FF2B5EF4-FFF2-40B4-BE49-F238E27FC236}">
                    <a16:creationId xmlns:a16="http://schemas.microsoft.com/office/drawing/2014/main" id="{B26A1DE5-4BAC-4B21-9D7E-92619DBE6E05}"/>
                  </a:ext>
                </a:extLst>
              </p:cNvPr>
              <p:cNvSpPr/>
              <p:nvPr/>
            </p:nvSpPr>
            <p:spPr>
              <a:xfrm rot="6776993">
                <a:off x="6486965" y="1302905"/>
                <a:ext cx="2635623" cy="2595282"/>
              </a:xfrm>
              <a:prstGeom prst="chord">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D35B8B34-1C10-44C6-83FE-A9820876F1E6}"/>
                  </a:ext>
                </a:extLst>
              </p:cNvPr>
              <p:cNvGrpSpPr/>
              <p:nvPr/>
            </p:nvGrpSpPr>
            <p:grpSpPr>
              <a:xfrm>
                <a:off x="6538063" y="1251765"/>
                <a:ext cx="2554941" cy="2264247"/>
                <a:chOff x="6538063" y="1251765"/>
                <a:chExt cx="2554941" cy="2264247"/>
              </a:xfrm>
            </p:grpSpPr>
            <p:cxnSp>
              <p:nvCxnSpPr>
                <p:cNvPr id="17" name="Straight Connector 16">
                  <a:extLst>
                    <a:ext uri="{FF2B5EF4-FFF2-40B4-BE49-F238E27FC236}">
                      <a16:creationId xmlns:a16="http://schemas.microsoft.com/office/drawing/2014/main" id="{CD5762BE-AFDC-43F2-94DD-EB495CDF73C2}"/>
                    </a:ext>
                  </a:extLst>
                </p:cNvPr>
                <p:cNvCxnSpPr/>
                <p:nvPr/>
              </p:nvCxnSpPr>
              <p:spPr>
                <a:xfrm>
                  <a:off x="6538063" y="2123176"/>
                  <a:ext cx="255494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B24481-624F-4694-81CF-C846E9AD8C2E}"/>
                    </a:ext>
                  </a:extLst>
                </p:cNvPr>
                <p:cNvCxnSpPr>
                  <a:cxnSpLocks/>
                </p:cNvCxnSpPr>
                <p:nvPr/>
              </p:nvCxnSpPr>
              <p:spPr>
                <a:xfrm flipV="1">
                  <a:off x="6603569" y="1251765"/>
                  <a:ext cx="1211964" cy="183968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F4DBEF-01AC-4341-9298-67096A837D10}"/>
                    </a:ext>
                  </a:extLst>
                </p:cNvPr>
                <p:cNvSpPr txBox="1"/>
                <p:nvPr/>
              </p:nvSpPr>
              <p:spPr>
                <a:xfrm>
                  <a:off x="6673596" y="3146680"/>
                  <a:ext cx="2406022" cy="369332"/>
                </a:xfrm>
                <a:prstGeom prst="rect">
                  <a:avLst/>
                </a:prstGeom>
                <a:noFill/>
              </p:spPr>
              <p:txBody>
                <a:bodyPr wrap="square" rtlCol="0">
                  <a:spAutoFit/>
                </a:bodyPr>
                <a:lstStyle/>
                <a:p>
                  <a:r>
                    <a:rPr lang="en-GB" b="1" dirty="0">
                      <a:latin typeface="Myriad Pro" panose="020B0503030403020204" pitchFamily="34" charset="0"/>
                    </a:rPr>
                    <a:t>Fig 1: </a:t>
                  </a:r>
                  <a:r>
                    <a:rPr lang="en-GB" dirty="0">
                      <a:latin typeface="Myriad Pro" panose="020B0503030403020204" pitchFamily="34" charset="0"/>
                    </a:rPr>
                    <a:t>Poles and Outer</a:t>
                  </a:r>
                </a:p>
              </p:txBody>
            </p:sp>
          </p:grpSp>
        </p:grpSp>
      </p:grpSp>
      <p:grpSp>
        <p:nvGrpSpPr>
          <p:cNvPr id="28" name="Group 27">
            <a:extLst>
              <a:ext uri="{FF2B5EF4-FFF2-40B4-BE49-F238E27FC236}">
                <a16:creationId xmlns:a16="http://schemas.microsoft.com/office/drawing/2014/main" id="{AC45CFE0-362B-4704-803A-2953B4AFA900}"/>
              </a:ext>
            </a:extLst>
          </p:cNvPr>
          <p:cNvGrpSpPr/>
          <p:nvPr/>
        </p:nvGrpSpPr>
        <p:grpSpPr>
          <a:xfrm>
            <a:off x="7031045" y="3915183"/>
            <a:ext cx="3118990" cy="2671357"/>
            <a:chOff x="6394564" y="3797395"/>
            <a:chExt cx="3118990" cy="2671357"/>
          </a:xfrm>
        </p:grpSpPr>
        <p:sp>
          <p:nvSpPr>
            <p:cNvPr id="15" name="Trapezoid 14">
              <a:extLst>
                <a:ext uri="{FF2B5EF4-FFF2-40B4-BE49-F238E27FC236}">
                  <a16:creationId xmlns:a16="http://schemas.microsoft.com/office/drawing/2014/main" id="{3096996D-4F25-4C11-B66B-D38BA4C52764}"/>
                </a:ext>
              </a:extLst>
            </p:cNvPr>
            <p:cNvSpPr/>
            <p:nvPr/>
          </p:nvSpPr>
          <p:spPr>
            <a:xfrm>
              <a:off x="6988690" y="3962856"/>
              <a:ext cx="1962269" cy="1674219"/>
            </a:xfrm>
            <a:prstGeom prst="trapezoid">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7DB4B29F-7885-43C6-A718-06CE5B7C338D}"/>
                </a:ext>
              </a:extLst>
            </p:cNvPr>
            <p:cNvCxnSpPr/>
            <p:nvPr/>
          </p:nvCxnSpPr>
          <p:spPr>
            <a:xfrm>
              <a:off x="6682886" y="4668806"/>
              <a:ext cx="255494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4B61CB-03D2-4764-B4B8-EEF02A3B35DF}"/>
                </a:ext>
              </a:extLst>
            </p:cNvPr>
            <p:cNvCxnSpPr/>
            <p:nvPr/>
          </p:nvCxnSpPr>
          <p:spPr>
            <a:xfrm flipV="1">
              <a:off x="6748392" y="3797395"/>
              <a:ext cx="1211964" cy="183968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AF8FB1-337A-408D-A495-205B33E66DA3}"/>
                </a:ext>
              </a:extLst>
            </p:cNvPr>
            <p:cNvCxnSpPr/>
            <p:nvPr/>
          </p:nvCxnSpPr>
          <p:spPr>
            <a:xfrm>
              <a:off x="7960357" y="3797395"/>
              <a:ext cx="1194929" cy="18547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91D6997-7812-4CDA-92DF-D1765CA13C25}"/>
                </a:ext>
              </a:extLst>
            </p:cNvPr>
            <p:cNvSpPr txBox="1"/>
            <p:nvPr/>
          </p:nvSpPr>
          <p:spPr>
            <a:xfrm>
              <a:off x="6394564" y="5822421"/>
              <a:ext cx="3118990" cy="646331"/>
            </a:xfrm>
            <a:prstGeom prst="rect">
              <a:avLst/>
            </a:prstGeom>
            <a:noFill/>
          </p:spPr>
          <p:txBody>
            <a:bodyPr wrap="square" rtlCol="0">
              <a:spAutoFit/>
            </a:bodyPr>
            <a:lstStyle/>
            <a:p>
              <a:pPr algn="ctr"/>
              <a:r>
                <a:rPr lang="en-GB" b="1" dirty="0">
                  <a:latin typeface="Myriad Pro" panose="020B0503030403020204" pitchFamily="34" charset="0"/>
                </a:rPr>
                <a:t>Fig 2: </a:t>
              </a:r>
              <a:r>
                <a:rPr lang="en-GB" dirty="0">
                  <a:latin typeface="Myriad Pro" panose="020B0503030403020204" pitchFamily="34" charset="0"/>
                </a:rPr>
                <a:t>Inner sheet (orange) now clipped inside.</a:t>
              </a:r>
            </a:p>
          </p:txBody>
        </p:sp>
      </p:grpSp>
    </p:spTree>
    <p:extLst>
      <p:ext uri="{BB962C8B-B14F-4D97-AF65-F5344CB8AC3E}">
        <p14:creationId xmlns:p14="http://schemas.microsoft.com/office/powerpoint/2010/main" val="141478898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7BCA-DC62-48AE-8C8B-9EC87BE83E8E}"/>
              </a:ext>
            </a:extLst>
          </p:cNvPr>
          <p:cNvSpPr>
            <a:spLocks noGrp="1"/>
          </p:cNvSpPr>
          <p:nvPr>
            <p:ph type="title"/>
          </p:nvPr>
        </p:nvSpPr>
        <p:spPr>
          <a:xfrm>
            <a:off x="673248" y="271587"/>
            <a:ext cx="4544211" cy="609473"/>
          </a:xfrm>
        </p:spPr>
        <p:txBody>
          <a:bodyPr/>
          <a:lstStyle/>
          <a:p>
            <a:r>
              <a:rPr lang="en-GB" dirty="0"/>
              <a:t>PUTTING UP YOUR TENT</a:t>
            </a:r>
          </a:p>
        </p:txBody>
      </p:sp>
      <p:sp>
        <p:nvSpPr>
          <p:cNvPr id="3" name="Content Placeholder 2">
            <a:extLst>
              <a:ext uri="{FF2B5EF4-FFF2-40B4-BE49-F238E27FC236}">
                <a16:creationId xmlns:a16="http://schemas.microsoft.com/office/drawing/2014/main" id="{51D12915-5F15-45EC-829C-1202866A608E}"/>
              </a:ext>
            </a:extLst>
          </p:cNvPr>
          <p:cNvSpPr>
            <a:spLocks noGrp="1"/>
          </p:cNvSpPr>
          <p:nvPr>
            <p:ph idx="1"/>
          </p:nvPr>
        </p:nvSpPr>
        <p:spPr>
          <a:xfrm>
            <a:off x="673248" y="1184490"/>
            <a:ext cx="6115217" cy="5673510"/>
          </a:xfrm>
        </p:spPr>
        <p:txBody>
          <a:bodyPr>
            <a:normAutofit/>
          </a:bodyPr>
          <a:lstStyle/>
          <a:p>
            <a:r>
              <a:rPr lang="en-GB" dirty="0"/>
              <a:t>Some tents are pitched with the inner tent first:</a:t>
            </a:r>
          </a:p>
          <a:p>
            <a:pPr lvl="1"/>
            <a:r>
              <a:rPr lang="en-GB" sz="2400" dirty="0"/>
              <a:t>First add the poles to the inner.</a:t>
            </a:r>
          </a:p>
          <a:p>
            <a:pPr lvl="1"/>
            <a:endParaRPr lang="en-GB" sz="2400" dirty="0"/>
          </a:p>
          <a:p>
            <a:pPr lvl="1"/>
            <a:r>
              <a:rPr lang="en-GB" sz="2400" dirty="0"/>
              <a:t>Peg out the inner tent.</a:t>
            </a:r>
          </a:p>
          <a:p>
            <a:pPr lvl="1"/>
            <a:endParaRPr lang="en-GB" sz="2400" dirty="0"/>
          </a:p>
          <a:p>
            <a:pPr lvl="1"/>
            <a:r>
              <a:rPr lang="en-GB" sz="2400" dirty="0"/>
              <a:t>Throw the outer sheet over the top and align the outer door with the inner door.</a:t>
            </a:r>
          </a:p>
          <a:p>
            <a:pPr lvl="1"/>
            <a:endParaRPr lang="en-GB" sz="2400" dirty="0"/>
          </a:p>
          <a:p>
            <a:pPr lvl="1"/>
            <a:r>
              <a:rPr lang="en-GB" sz="2400" dirty="0"/>
              <a:t>Peg the outer sheet.</a:t>
            </a:r>
          </a:p>
          <a:p>
            <a:endParaRPr lang="en-GB" dirty="0"/>
          </a:p>
          <a:p>
            <a:endParaRPr lang="en-GB" dirty="0"/>
          </a:p>
        </p:txBody>
      </p:sp>
      <p:graphicFrame>
        <p:nvGraphicFramePr>
          <p:cNvPr id="4" name="Table 3">
            <a:extLst>
              <a:ext uri="{FF2B5EF4-FFF2-40B4-BE49-F238E27FC236}">
                <a16:creationId xmlns:a16="http://schemas.microsoft.com/office/drawing/2014/main" id="{E2BEF9D9-A96D-415D-832C-1CE830B0A7E8}"/>
              </a:ext>
            </a:extLst>
          </p:cNvPr>
          <p:cNvGraphicFramePr>
            <a:graphicFrameLocks noGrp="1"/>
          </p:cNvGraphicFramePr>
          <p:nvPr>
            <p:extLst>
              <p:ext uri="{D42A27DB-BD31-4B8C-83A1-F6EECF244321}">
                <p14:modId xmlns:p14="http://schemas.microsoft.com/office/powerpoint/2010/main" val="2987754962"/>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87</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grpSp>
        <p:nvGrpSpPr>
          <p:cNvPr id="8" name="Group 7">
            <a:extLst>
              <a:ext uri="{FF2B5EF4-FFF2-40B4-BE49-F238E27FC236}">
                <a16:creationId xmlns:a16="http://schemas.microsoft.com/office/drawing/2014/main" id="{EDD1EC4D-623B-437F-9512-923BBF0E54B6}"/>
              </a:ext>
            </a:extLst>
          </p:cNvPr>
          <p:cNvGrpSpPr/>
          <p:nvPr/>
        </p:nvGrpSpPr>
        <p:grpSpPr>
          <a:xfrm>
            <a:off x="6961128" y="1184490"/>
            <a:ext cx="3019263" cy="5338028"/>
            <a:chOff x="6961218" y="1354653"/>
            <a:chExt cx="3019263" cy="5338028"/>
          </a:xfrm>
        </p:grpSpPr>
        <p:grpSp>
          <p:nvGrpSpPr>
            <p:cNvPr id="6" name="Group 5">
              <a:extLst>
                <a:ext uri="{FF2B5EF4-FFF2-40B4-BE49-F238E27FC236}">
                  <a16:creationId xmlns:a16="http://schemas.microsoft.com/office/drawing/2014/main" id="{1E135BCF-9E88-438B-85CE-BB64E6CEC4DE}"/>
                </a:ext>
              </a:extLst>
            </p:cNvPr>
            <p:cNvGrpSpPr/>
            <p:nvPr/>
          </p:nvGrpSpPr>
          <p:grpSpPr>
            <a:xfrm>
              <a:off x="7050623" y="1354653"/>
              <a:ext cx="2595282" cy="2666592"/>
              <a:chOff x="4672854" y="1643189"/>
              <a:chExt cx="2595282" cy="2666592"/>
            </a:xfrm>
          </p:grpSpPr>
          <p:grpSp>
            <p:nvGrpSpPr>
              <p:cNvPr id="5" name="Group 4">
                <a:extLst>
                  <a:ext uri="{FF2B5EF4-FFF2-40B4-BE49-F238E27FC236}">
                    <a16:creationId xmlns:a16="http://schemas.microsoft.com/office/drawing/2014/main" id="{00A9BB8A-7746-4616-BAD0-8FEF0A8E2033}"/>
                  </a:ext>
                </a:extLst>
              </p:cNvPr>
              <p:cNvGrpSpPr/>
              <p:nvPr/>
            </p:nvGrpSpPr>
            <p:grpSpPr>
              <a:xfrm>
                <a:off x="4672854" y="1643189"/>
                <a:ext cx="2595282" cy="2666592"/>
                <a:chOff x="4672854" y="1643189"/>
                <a:chExt cx="2595282" cy="2666592"/>
              </a:xfrm>
            </p:grpSpPr>
            <p:sp>
              <p:nvSpPr>
                <p:cNvPr id="29" name="Chord 28">
                  <a:extLst>
                    <a:ext uri="{FF2B5EF4-FFF2-40B4-BE49-F238E27FC236}">
                      <a16:creationId xmlns:a16="http://schemas.microsoft.com/office/drawing/2014/main" id="{C0BAB3CD-2F5A-4D3D-922E-2DCC13A50F28}"/>
                    </a:ext>
                  </a:extLst>
                </p:cNvPr>
                <p:cNvSpPr/>
                <p:nvPr/>
              </p:nvSpPr>
              <p:spPr>
                <a:xfrm rot="6776993">
                  <a:off x="4652683" y="1694329"/>
                  <a:ext cx="2635623" cy="2595282"/>
                </a:xfrm>
                <a:prstGeom prst="chord">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A120992E-4867-46A5-8AFF-A2851B0340E1}"/>
                    </a:ext>
                  </a:extLst>
                </p:cNvPr>
                <p:cNvCxnSpPr>
                  <a:stCxn id="29" idx="0"/>
                </p:cNvCxnSpPr>
                <p:nvPr/>
              </p:nvCxnSpPr>
              <p:spPr>
                <a:xfrm flipV="1">
                  <a:off x="4758529" y="1643189"/>
                  <a:ext cx="1211964" cy="183968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DDD7D015-7012-4485-BCDC-1D70B372E836}"/>
                  </a:ext>
                </a:extLst>
              </p:cNvPr>
              <p:cNvCxnSpPr>
                <a:endCxn id="29" idx="1"/>
              </p:cNvCxnSpPr>
              <p:nvPr/>
            </p:nvCxnSpPr>
            <p:spPr>
              <a:xfrm>
                <a:off x="5970494" y="1643189"/>
                <a:ext cx="1194929" cy="18547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92BE194A-C7D4-4BD2-B657-156A197CBF54}"/>
                </a:ext>
              </a:extLst>
            </p:cNvPr>
            <p:cNvSpPr txBox="1"/>
            <p:nvPr/>
          </p:nvSpPr>
          <p:spPr>
            <a:xfrm>
              <a:off x="7271585" y="3281437"/>
              <a:ext cx="2406022" cy="369332"/>
            </a:xfrm>
            <a:prstGeom prst="rect">
              <a:avLst/>
            </a:prstGeom>
            <a:noFill/>
          </p:spPr>
          <p:txBody>
            <a:bodyPr wrap="square" rtlCol="0">
              <a:spAutoFit/>
            </a:bodyPr>
            <a:lstStyle/>
            <a:p>
              <a:r>
                <a:rPr lang="en-GB" b="1" dirty="0">
                  <a:latin typeface="Myriad Pro" panose="020B0503030403020204" pitchFamily="34" charset="0"/>
                </a:rPr>
                <a:t>Fig 1: </a:t>
              </a:r>
              <a:r>
                <a:rPr lang="en-GB" dirty="0">
                  <a:latin typeface="Myriad Pro" panose="020B0503030403020204" pitchFamily="34" charset="0"/>
                </a:rPr>
                <a:t>Poles and inner</a:t>
              </a:r>
            </a:p>
          </p:txBody>
        </p:sp>
        <p:sp>
          <p:nvSpPr>
            <p:cNvPr id="33" name="TextBox 32">
              <a:extLst>
                <a:ext uri="{FF2B5EF4-FFF2-40B4-BE49-F238E27FC236}">
                  <a16:creationId xmlns:a16="http://schemas.microsoft.com/office/drawing/2014/main" id="{707EA811-0E61-4467-8F4F-C84F971A47E0}"/>
                </a:ext>
              </a:extLst>
            </p:cNvPr>
            <p:cNvSpPr txBox="1"/>
            <p:nvPr/>
          </p:nvSpPr>
          <p:spPr>
            <a:xfrm>
              <a:off x="6961218" y="5911231"/>
              <a:ext cx="3019263" cy="646331"/>
            </a:xfrm>
            <a:prstGeom prst="rect">
              <a:avLst/>
            </a:prstGeom>
            <a:noFill/>
          </p:spPr>
          <p:txBody>
            <a:bodyPr wrap="square" rtlCol="0">
              <a:spAutoFit/>
            </a:bodyPr>
            <a:lstStyle/>
            <a:p>
              <a:pPr algn="ctr"/>
              <a:r>
                <a:rPr lang="en-GB" b="1" dirty="0">
                  <a:latin typeface="Myriad Pro" panose="020B0503030403020204" pitchFamily="34" charset="0"/>
                </a:rPr>
                <a:t>Fig 2: </a:t>
              </a:r>
              <a:r>
                <a:rPr lang="en-GB" dirty="0">
                  <a:latin typeface="Myriad Pro" panose="020B0503030403020204" pitchFamily="34" charset="0"/>
                </a:rPr>
                <a:t>Outer sheet (green) now pegged over the top.</a:t>
              </a:r>
            </a:p>
          </p:txBody>
        </p:sp>
        <p:grpSp>
          <p:nvGrpSpPr>
            <p:cNvPr id="7" name="Group 6">
              <a:extLst>
                <a:ext uri="{FF2B5EF4-FFF2-40B4-BE49-F238E27FC236}">
                  <a16:creationId xmlns:a16="http://schemas.microsoft.com/office/drawing/2014/main" id="{0683CD0B-DC19-4C95-AE8D-F27C3D0195E3}"/>
                </a:ext>
              </a:extLst>
            </p:cNvPr>
            <p:cNvGrpSpPr/>
            <p:nvPr/>
          </p:nvGrpSpPr>
          <p:grpSpPr>
            <a:xfrm>
              <a:off x="7026937" y="3958817"/>
              <a:ext cx="2850488" cy="2733864"/>
              <a:chOff x="7033457" y="3755518"/>
              <a:chExt cx="2850488" cy="2733864"/>
            </a:xfrm>
          </p:grpSpPr>
          <p:sp>
            <p:nvSpPr>
              <p:cNvPr id="40" name="Chord 39">
                <a:extLst>
                  <a:ext uri="{FF2B5EF4-FFF2-40B4-BE49-F238E27FC236}">
                    <a16:creationId xmlns:a16="http://schemas.microsoft.com/office/drawing/2014/main" id="{93EF5C88-71AC-4B4A-9F1F-3ABFCE8A62AE}"/>
                  </a:ext>
                </a:extLst>
              </p:cNvPr>
              <p:cNvSpPr/>
              <p:nvPr/>
            </p:nvSpPr>
            <p:spPr>
              <a:xfrm rot="6776993">
                <a:off x="7091769" y="3697206"/>
                <a:ext cx="2733864" cy="2850488"/>
              </a:xfrm>
              <a:prstGeom prst="chord">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hord 40">
                <a:extLst>
                  <a:ext uri="{FF2B5EF4-FFF2-40B4-BE49-F238E27FC236}">
                    <a16:creationId xmlns:a16="http://schemas.microsoft.com/office/drawing/2014/main" id="{0C864825-44AC-4AD4-9C36-4E006208D4A1}"/>
                  </a:ext>
                </a:extLst>
              </p:cNvPr>
              <p:cNvSpPr/>
              <p:nvPr/>
            </p:nvSpPr>
            <p:spPr>
              <a:xfrm rot="6776993">
                <a:off x="7133165" y="3838235"/>
                <a:ext cx="2635623" cy="2595282"/>
              </a:xfrm>
              <a:prstGeom prst="chord">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C731C15B-CBD9-4DA8-961F-05650DD37544}"/>
                  </a:ext>
                </a:extLst>
              </p:cNvPr>
              <p:cNvCxnSpPr>
                <a:stCxn id="41" idx="0"/>
              </p:cNvCxnSpPr>
              <p:nvPr/>
            </p:nvCxnSpPr>
            <p:spPr>
              <a:xfrm flipV="1">
                <a:off x="7239011" y="3787095"/>
                <a:ext cx="1211964" cy="183968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F351E5-C08C-4CFC-82B6-5D0D356A604F}"/>
                  </a:ext>
                </a:extLst>
              </p:cNvPr>
              <p:cNvCxnSpPr>
                <a:endCxn id="41" idx="1"/>
              </p:cNvCxnSpPr>
              <p:nvPr/>
            </p:nvCxnSpPr>
            <p:spPr>
              <a:xfrm>
                <a:off x="8450976" y="3787095"/>
                <a:ext cx="1194929" cy="18547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7076166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FC63-9A32-435A-A805-9605BDC2D7D3}"/>
              </a:ext>
            </a:extLst>
          </p:cNvPr>
          <p:cNvSpPr>
            <a:spLocks noGrp="1"/>
          </p:cNvSpPr>
          <p:nvPr>
            <p:ph type="title"/>
          </p:nvPr>
        </p:nvSpPr>
        <p:spPr>
          <a:xfrm>
            <a:off x="673248" y="271587"/>
            <a:ext cx="2166771" cy="609473"/>
          </a:xfrm>
        </p:spPr>
        <p:txBody>
          <a:bodyPr/>
          <a:lstStyle/>
          <a:p>
            <a:r>
              <a:rPr lang="en-GB" dirty="0"/>
              <a:t>TENT PEGS</a:t>
            </a:r>
          </a:p>
        </p:txBody>
      </p:sp>
      <p:sp>
        <p:nvSpPr>
          <p:cNvPr id="3" name="Content Placeholder 2">
            <a:extLst>
              <a:ext uri="{FF2B5EF4-FFF2-40B4-BE49-F238E27FC236}">
                <a16:creationId xmlns:a16="http://schemas.microsoft.com/office/drawing/2014/main" id="{04D75ABD-D90A-4232-964C-0A8DB24DF65E}"/>
              </a:ext>
            </a:extLst>
          </p:cNvPr>
          <p:cNvSpPr>
            <a:spLocks noGrp="1"/>
          </p:cNvSpPr>
          <p:nvPr>
            <p:ph idx="1"/>
          </p:nvPr>
        </p:nvSpPr>
        <p:spPr>
          <a:xfrm>
            <a:off x="673248" y="1184491"/>
            <a:ext cx="9204177" cy="2903416"/>
          </a:xfrm>
        </p:spPr>
        <p:txBody>
          <a:bodyPr/>
          <a:lstStyle/>
          <a:p>
            <a:r>
              <a:rPr lang="en-GB" dirty="0"/>
              <a:t>The end of a tent peg should be pointed inwards towards the tent.</a:t>
            </a:r>
          </a:p>
          <a:p>
            <a:endParaRPr lang="en-GB" dirty="0"/>
          </a:p>
          <a:p>
            <a:r>
              <a:rPr lang="en-GB" dirty="0"/>
              <a:t>Don’t place it straight down or away from the tent.</a:t>
            </a:r>
          </a:p>
          <a:p>
            <a:endParaRPr lang="en-GB" dirty="0"/>
          </a:p>
          <a:p>
            <a:r>
              <a:rPr lang="en-GB" dirty="0"/>
              <a:t>Pegging down a tent properly protects it from high winds.</a:t>
            </a:r>
          </a:p>
        </p:txBody>
      </p:sp>
      <p:grpSp>
        <p:nvGrpSpPr>
          <p:cNvPr id="4" name="Group 3">
            <a:extLst>
              <a:ext uri="{FF2B5EF4-FFF2-40B4-BE49-F238E27FC236}">
                <a16:creationId xmlns:a16="http://schemas.microsoft.com/office/drawing/2014/main" id="{DCE5E935-9106-4D16-840B-5AC8E3CE4324}"/>
              </a:ext>
            </a:extLst>
          </p:cNvPr>
          <p:cNvGrpSpPr/>
          <p:nvPr/>
        </p:nvGrpSpPr>
        <p:grpSpPr>
          <a:xfrm>
            <a:off x="673248" y="4272495"/>
            <a:ext cx="9204176" cy="2351635"/>
            <a:chOff x="673248" y="4646783"/>
            <a:chExt cx="7286178" cy="1861593"/>
          </a:xfrm>
        </p:grpSpPr>
        <p:pic>
          <p:nvPicPr>
            <p:cNvPr id="2050" name="Picture 2" descr="Insert the pegs into the straps at the bottom of the tent poles">
              <a:extLst>
                <a:ext uri="{FF2B5EF4-FFF2-40B4-BE49-F238E27FC236}">
                  <a16:creationId xmlns:a16="http://schemas.microsoft.com/office/drawing/2014/main" id="{879E716D-2D77-4BD6-937D-E89670B5FA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87"/>
            <a:stretch/>
          </p:blipFill>
          <p:spPr bwMode="auto">
            <a:xfrm>
              <a:off x="673248" y="4646783"/>
              <a:ext cx="3586780" cy="18615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member to peg the porch out if your tent has one">
              <a:extLst>
                <a:ext uri="{FF2B5EF4-FFF2-40B4-BE49-F238E27FC236}">
                  <a16:creationId xmlns:a16="http://schemas.microsoft.com/office/drawing/2014/main" id="{EB01E85C-32EA-4748-9C13-6473AF862C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487"/>
            <a:stretch/>
          </p:blipFill>
          <p:spPr bwMode="auto">
            <a:xfrm>
              <a:off x="4372647" y="4646783"/>
              <a:ext cx="3586779" cy="186159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991211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E70C-48E1-4E00-B13D-ADFF284A164F}"/>
              </a:ext>
            </a:extLst>
          </p:cNvPr>
          <p:cNvSpPr>
            <a:spLocks noGrp="1"/>
          </p:cNvSpPr>
          <p:nvPr>
            <p:ph type="title"/>
          </p:nvPr>
        </p:nvSpPr>
        <p:spPr>
          <a:xfrm>
            <a:off x="673248" y="271587"/>
            <a:ext cx="2812230" cy="609473"/>
          </a:xfrm>
        </p:spPr>
        <p:txBody>
          <a:bodyPr/>
          <a:lstStyle/>
          <a:p>
            <a:r>
              <a:rPr lang="en-GB" dirty="0"/>
              <a:t>SITING A TENT</a:t>
            </a:r>
          </a:p>
        </p:txBody>
      </p:sp>
      <p:sp>
        <p:nvSpPr>
          <p:cNvPr id="3" name="Content Placeholder 2">
            <a:extLst>
              <a:ext uri="{FF2B5EF4-FFF2-40B4-BE49-F238E27FC236}">
                <a16:creationId xmlns:a16="http://schemas.microsoft.com/office/drawing/2014/main" id="{E45BC84F-66B2-439D-9E3C-13CDC241CFEC}"/>
              </a:ext>
            </a:extLst>
          </p:cNvPr>
          <p:cNvSpPr>
            <a:spLocks noGrp="1"/>
          </p:cNvSpPr>
          <p:nvPr>
            <p:ph idx="1"/>
          </p:nvPr>
        </p:nvSpPr>
        <p:spPr>
          <a:xfrm>
            <a:off x="673249" y="1184490"/>
            <a:ext cx="5168153" cy="5401923"/>
          </a:xfrm>
        </p:spPr>
        <p:txBody>
          <a:bodyPr>
            <a:normAutofit/>
          </a:bodyPr>
          <a:lstStyle/>
          <a:p>
            <a:r>
              <a:rPr lang="en-GB" dirty="0"/>
              <a:t>Choose a good spot to site your tent for a good nights sleep!</a:t>
            </a:r>
          </a:p>
          <a:p>
            <a:endParaRPr lang="en-GB" dirty="0"/>
          </a:p>
          <a:p>
            <a:r>
              <a:rPr lang="en-GB" dirty="0"/>
              <a:t>Find shelter from prevailing winds and site on flat land which safe from potential flooding.</a:t>
            </a:r>
          </a:p>
          <a:p>
            <a:endParaRPr lang="en-GB" dirty="0"/>
          </a:p>
          <a:p>
            <a:r>
              <a:rPr lang="en-GB" dirty="0"/>
              <a:t>Don’t pitch tents directly below trees and remove any stones or sticks from underneath a tent. </a:t>
            </a:r>
          </a:p>
          <a:p>
            <a:endParaRPr lang="en-GB" dirty="0"/>
          </a:p>
          <a:p>
            <a:r>
              <a:rPr lang="en-GB" dirty="0"/>
              <a:t>Keep your tent at least 2 metres away from other tents.</a:t>
            </a:r>
          </a:p>
        </p:txBody>
      </p:sp>
      <p:graphicFrame>
        <p:nvGraphicFramePr>
          <p:cNvPr id="4" name="Table 3">
            <a:extLst>
              <a:ext uri="{FF2B5EF4-FFF2-40B4-BE49-F238E27FC236}">
                <a16:creationId xmlns:a16="http://schemas.microsoft.com/office/drawing/2014/main" id="{F549AB81-1E07-4A75-AC22-1949D9F572B9}"/>
              </a:ext>
            </a:extLst>
          </p:cNvPr>
          <p:cNvGraphicFramePr>
            <a:graphicFrameLocks noGrp="1"/>
          </p:cNvGraphicFramePr>
          <p:nvPr>
            <p:extLst>
              <p:ext uri="{D42A27DB-BD31-4B8C-83A1-F6EECF244321}">
                <p14:modId xmlns:p14="http://schemas.microsoft.com/office/powerpoint/2010/main" val="4069134257"/>
              </p:ext>
            </p:extLst>
          </p:nvPr>
        </p:nvGraphicFramePr>
        <p:xfrm>
          <a:off x="8470760" y="271460"/>
          <a:ext cx="1406665" cy="609600"/>
        </p:xfrm>
        <a:graphic>
          <a:graphicData uri="http://schemas.openxmlformats.org/drawingml/2006/table">
            <a:tbl>
              <a:tblPr firstRow="1" bandRow="1">
                <a:tableStyleId>{5C22544A-7EE6-4342-B048-85BDC9FD1C3A}</a:tableStyleId>
              </a:tblPr>
              <a:tblGrid>
                <a:gridCol w="1406665">
                  <a:extLst>
                    <a:ext uri="{9D8B030D-6E8A-4147-A177-3AD203B41FA5}">
                      <a16:colId xmlns:a16="http://schemas.microsoft.com/office/drawing/2014/main" val="3357394363"/>
                    </a:ext>
                  </a:extLst>
                </a:gridCol>
              </a:tblGrid>
              <a:tr h="261180">
                <a:tc>
                  <a:txBody>
                    <a:bodyPr/>
                    <a:lstStyle/>
                    <a:p>
                      <a:pPr algn="ctr"/>
                      <a:r>
                        <a:rPr lang="en-GB" sz="1400" dirty="0">
                          <a:latin typeface="Myriad Pro" panose="020B0503030403020204" pitchFamily="34" charset="0"/>
                        </a:rPr>
                        <a:t>Resource Book</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rgbClr val="0072CF"/>
                    </a:solidFill>
                  </a:tcPr>
                </a:tc>
                <a:extLst>
                  <a:ext uri="{0D108BD9-81ED-4DB2-BD59-A6C34878D82A}">
                    <a16:rowId xmlns:a16="http://schemas.microsoft.com/office/drawing/2014/main" val="789201085"/>
                  </a:ext>
                </a:extLst>
              </a:tr>
              <a:tr h="261180">
                <a:tc>
                  <a:txBody>
                    <a:bodyPr/>
                    <a:lstStyle/>
                    <a:p>
                      <a:pPr algn="ctr"/>
                      <a:r>
                        <a:rPr lang="en-GB" sz="1400" dirty="0">
                          <a:latin typeface="Myriad Pro" panose="020B0503030403020204" pitchFamily="34" charset="0"/>
                        </a:rPr>
                        <a:t>Page 87</a:t>
                      </a:r>
                    </a:p>
                  </a:txBody>
                  <a:tcPr>
                    <a:lnL w="12700" cap="flat" cmpd="sng" algn="ctr">
                      <a:solidFill>
                        <a:srgbClr val="0072CF"/>
                      </a:solidFill>
                      <a:prstDash val="solid"/>
                      <a:round/>
                      <a:headEnd type="none" w="med" len="med"/>
                      <a:tailEnd type="none" w="med" len="med"/>
                    </a:lnL>
                    <a:lnR w="12700" cap="flat" cmpd="sng" algn="ctr">
                      <a:solidFill>
                        <a:srgbClr val="0072CF"/>
                      </a:solidFill>
                      <a:prstDash val="solid"/>
                      <a:round/>
                      <a:headEnd type="none" w="med" len="med"/>
                      <a:tailEnd type="none" w="med" len="med"/>
                    </a:lnR>
                    <a:lnT w="12700" cap="flat" cmpd="sng" algn="ctr">
                      <a:solidFill>
                        <a:srgbClr val="0072CF"/>
                      </a:solidFill>
                      <a:prstDash val="solid"/>
                      <a:round/>
                      <a:headEnd type="none" w="med" len="med"/>
                      <a:tailEnd type="none" w="med" len="med"/>
                    </a:lnT>
                    <a:lnB w="12700" cap="flat" cmpd="sng" algn="ctr">
                      <a:solidFill>
                        <a:srgbClr val="0072CF"/>
                      </a:solidFill>
                      <a:prstDash val="solid"/>
                      <a:round/>
                      <a:headEnd type="none" w="med" len="med"/>
                      <a:tailEnd type="none" w="med" len="med"/>
                    </a:lnB>
                    <a:solidFill>
                      <a:schemeClr val="bg1"/>
                    </a:solidFill>
                  </a:tcPr>
                </a:tc>
                <a:extLst>
                  <a:ext uri="{0D108BD9-81ED-4DB2-BD59-A6C34878D82A}">
                    <a16:rowId xmlns:a16="http://schemas.microsoft.com/office/drawing/2014/main" val="3074614674"/>
                  </a:ext>
                </a:extLst>
              </a:tr>
            </a:tbl>
          </a:graphicData>
        </a:graphic>
      </p:graphicFrame>
      <p:pic>
        <p:nvPicPr>
          <p:cNvPr id="5123" name="Picture 3" descr="13102652_1164767790212202_5416128954426873547_n">
            <a:extLst>
              <a:ext uri="{FF2B5EF4-FFF2-40B4-BE49-F238E27FC236}">
                <a16:creationId xmlns:a16="http://schemas.microsoft.com/office/drawing/2014/main" id="{A1F838BE-369C-4637-9392-AD8316418C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2" b="4277"/>
          <a:stretch/>
        </p:blipFill>
        <p:spPr bwMode="auto">
          <a:xfrm>
            <a:off x="6096000" y="1184491"/>
            <a:ext cx="3826093" cy="2720536"/>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pic>
        <p:nvPicPr>
          <p:cNvPr id="5124" name="Picture 4" descr="13095789_1164710986884549_8090558961405283962_n">
            <a:extLst>
              <a:ext uri="{FF2B5EF4-FFF2-40B4-BE49-F238E27FC236}">
                <a16:creationId xmlns:a16="http://schemas.microsoft.com/office/drawing/2014/main" id="{8CDDB7A3-023A-48FA-BB88-2AA8E48849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0" t="3856" r="7184" b="12610"/>
          <a:stretch/>
        </p:blipFill>
        <p:spPr bwMode="auto">
          <a:xfrm>
            <a:off x="6096000" y="4071551"/>
            <a:ext cx="3826093" cy="2570738"/>
          </a:xfrm>
          <a:prstGeom prst="rect">
            <a:avLst/>
          </a:prstGeom>
          <a:noFill/>
          <a:ln>
            <a:noFill/>
          </a:ln>
          <a:effectLst/>
          <a:extLst>
            <a:ext uri="{909E8E84-426E-40DD-AFC4-6F175D3DCCD1}">
              <a14:hiddenFill xmlns:a14="http://schemas.microsoft.com/office/drawing/2010/main">
                <a:solidFill>
                  <a:srgbClr val="739ABC"/>
                </a:solidFill>
              </a14:hiddenFill>
            </a:ext>
            <a:ext uri="{91240B29-F687-4F45-9708-019B960494DF}">
              <a14:hiddenLine xmlns:a14="http://schemas.microsoft.com/office/drawing/2010/main" w="25400" algn="ctr">
                <a:solidFill>
                  <a:srgbClr val="DFD4D7"/>
                </a:solidFill>
                <a:miter lim="800000"/>
                <a:headEnd/>
                <a:tailEnd/>
              </a14:hiddenLine>
            </a:ext>
            <a:ext uri="{AF507438-7753-43E0-B8FC-AC1667EBCBE1}">
              <a14:hiddenEffects xmlns:a14="http://schemas.microsoft.com/office/drawing/2010/main">
                <a:effectLst>
                  <a:outerShdw dist="35921" dir="2700000" algn="ctr" rotWithShape="0">
                    <a:srgbClr val="DFD4D7"/>
                  </a:outerShdw>
                </a:effectLst>
              </a14:hiddenEffects>
            </a:ext>
          </a:extLst>
        </p:spPr>
      </p:pic>
    </p:spTree>
    <p:extLst>
      <p:ext uri="{BB962C8B-B14F-4D97-AF65-F5344CB8AC3E}">
        <p14:creationId xmlns:p14="http://schemas.microsoft.com/office/powerpoint/2010/main" val="206316590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8194-8722-43F6-8787-C821C4589931}"/>
              </a:ext>
            </a:extLst>
          </p:cNvPr>
          <p:cNvSpPr>
            <a:spLocks noGrp="1"/>
          </p:cNvSpPr>
          <p:nvPr>
            <p:ph idx="1"/>
          </p:nvPr>
        </p:nvSpPr>
        <p:spPr/>
        <p:txBody>
          <a:bodyPr/>
          <a:lstStyle/>
          <a:p>
            <a:r>
              <a:rPr lang="en-GB" dirty="0"/>
              <a:t>Are there any final questions?</a:t>
            </a:r>
          </a:p>
        </p:txBody>
      </p:sp>
      <p:sp>
        <p:nvSpPr>
          <p:cNvPr id="2" name="Title 1">
            <a:extLst>
              <a:ext uri="{FF2B5EF4-FFF2-40B4-BE49-F238E27FC236}">
                <a16:creationId xmlns:a16="http://schemas.microsoft.com/office/drawing/2014/main" id="{BE802364-625C-4902-84E9-8C8499AC5B18}"/>
              </a:ext>
            </a:extLst>
          </p:cNvPr>
          <p:cNvSpPr>
            <a:spLocks noGrp="1"/>
          </p:cNvSpPr>
          <p:nvPr>
            <p:ph type="title"/>
          </p:nvPr>
        </p:nvSpPr>
        <p:spPr>
          <a:xfrm>
            <a:off x="673247" y="271586"/>
            <a:ext cx="3394661" cy="645083"/>
          </a:xfrm>
        </p:spPr>
        <p:txBody>
          <a:bodyPr>
            <a:normAutofit/>
          </a:bodyPr>
          <a:lstStyle/>
          <a:p>
            <a:r>
              <a:rPr lang="en-GB" sz="3200" dirty="0"/>
              <a:t>ANY QUESTIONS?</a:t>
            </a:r>
          </a:p>
        </p:txBody>
      </p:sp>
      <p:sp>
        <p:nvSpPr>
          <p:cNvPr id="4" name="TextBox 3">
            <a:extLst>
              <a:ext uri="{FF2B5EF4-FFF2-40B4-BE49-F238E27FC236}">
                <a16:creationId xmlns:a16="http://schemas.microsoft.com/office/drawing/2014/main" id="{0BFE7AFE-74F0-40E9-B05D-590EDAEA1E6C}"/>
              </a:ext>
            </a:extLst>
          </p:cNvPr>
          <p:cNvSpPr txBox="1"/>
          <p:nvPr/>
        </p:nvSpPr>
        <p:spPr>
          <a:xfrm>
            <a:off x="3460823" y="1468271"/>
            <a:ext cx="3629025" cy="5386090"/>
          </a:xfrm>
          <a:prstGeom prst="rect">
            <a:avLst/>
          </a:prstGeom>
          <a:noFill/>
        </p:spPr>
        <p:txBody>
          <a:bodyPr wrap="square" rtlCol="0">
            <a:spAutoFit/>
          </a:bodyPr>
          <a:lstStyle/>
          <a:p>
            <a:pPr algn="ctr"/>
            <a:r>
              <a:rPr lang="en-GB" sz="34400" b="1" dirty="0">
                <a:solidFill>
                  <a:srgbClr val="002F5F"/>
                </a:solidFill>
                <a:latin typeface="Myriad Pro" panose="020B0503030403020204" pitchFamily="34" charset="0"/>
              </a:rPr>
              <a:t>?</a:t>
            </a:r>
          </a:p>
        </p:txBody>
      </p:sp>
    </p:spTree>
    <p:extLst>
      <p:ext uri="{BB962C8B-B14F-4D97-AF65-F5344CB8AC3E}">
        <p14:creationId xmlns:p14="http://schemas.microsoft.com/office/powerpoint/2010/main" val="394976677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7D658-4F3C-4809-80FD-13F5B33975A9}"/>
              </a:ext>
            </a:extLst>
          </p:cNvPr>
          <p:cNvSpPr>
            <a:spLocks noGrp="1"/>
          </p:cNvSpPr>
          <p:nvPr>
            <p:ph type="title"/>
          </p:nvPr>
        </p:nvSpPr>
        <p:spPr>
          <a:xfrm>
            <a:off x="673248" y="271460"/>
            <a:ext cx="4242997" cy="645083"/>
          </a:xfrm>
        </p:spPr>
        <p:txBody>
          <a:bodyPr/>
          <a:lstStyle/>
          <a:p>
            <a:r>
              <a:rPr lang="en-GB" dirty="0"/>
              <a:t>LEARNING OUTCOMES</a:t>
            </a:r>
          </a:p>
        </p:txBody>
      </p:sp>
      <p:sp>
        <p:nvSpPr>
          <p:cNvPr id="4" name="Content Placeholder 1">
            <a:extLst>
              <a:ext uri="{FF2B5EF4-FFF2-40B4-BE49-F238E27FC236}">
                <a16:creationId xmlns:a16="http://schemas.microsoft.com/office/drawing/2014/main" id="{53D9C459-6FD3-4A4B-97A1-75F0474D7209}"/>
              </a:ext>
            </a:extLst>
          </p:cNvPr>
          <p:cNvSpPr>
            <a:spLocks noGrp="1"/>
          </p:cNvSpPr>
          <p:nvPr>
            <p:ph idx="1"/>
          </p:nvPr>
        </p:nvSpPr>
        <p:spPr>
          <a:xfrm>
            <a:off x="673248" y="1184490"/>
            <a:ext cx="9204177" cy="5401924"/>
          </a:xfrm>
        </p:spPr>
        <p:txBody>
          <a:bodyPr>
            <a:normAutofit/>
          </a:bodyPr>
          <a:lstStyle/>
          <a:p>
            <a:pPr marL="0" indent="0">
              <a:buNone/>
            </a:pPr>
            <a:r>
              <a:rPr lang="en-GB" b="1" dirty="0">
                <a:solidFill>
                  <a:srgbClr val="0072CF"/>
                </a:solidFill>
              </a:rPr>
              <a:t>LO2: </a:t>
            </a:r>
            <a:r>
              <a:rPr lang="en-GB" dirty="0">
                <a:solidFill>
                  <a:srgbClr val="0072CF"/>
                </a:solidFill>
              </a:rPr>
              <a:t>Be able to use tents and carry equipment safely.</a:t>
            </a:r>
          </a:p>
          <a:p>
            <a:pPr marL="0" indent="0">
              <a:buNone/>
            </a:pPr>
            <a:endParaRPr lang="en-GB" dirty="0">
              <a:solidFill>
                <a:srgbClr val="0072CF"/>
              </a:solidFill>
            </a:endParaRPr>
          </a:p>
          <a:p>
            <a:r>
              <a:rPr lang="en-GB" dirty="0"/>
              <a:t>Demonstrate the erection of tents for a walking expedition.</a:t>
            </a:r>
          </a:p>
          <a:p>
            <a:pPr marL="0" indent="0">
              <a:buNone/>
            </a:pPr>
            <a:endParaRPr lang="en-GB" sz="2000" dirty="0"/>
          </a:p>
          <a:p>
            <a:pPr marL="0" indent="0">
              <a:buNone/>
            </a:pPr>
            <a:endParaRPr lang="en-GB" b="1" dirty="0">
              <a:solidFill>
                <a:srgbClr val="0072CF"/>
              </a:solidFill>
            </a:endParaRPr>
          </a:p>
        </p:txBody>
      </p:sp>
      <p:cxnSp>
        <p:nvCxnSpPr>
          <p:cNvPr id="5" name="Straight Connector 4">
            <a:extLst>
              <a:ext uri="{FF2B5EF4-FFF2-40B4-BE49-F238E27FC236}">
                <a16:creationId xmlns:a16="http://schemas.microsoft.com/office/drawing/2014/main" id="{57175CBC-DAF7-44E3-938A-79D1F88672BF}"/>
              </a:ext>
            </a:extLst>
          </p:cNvPr>
          <p:cNvCxnSpPr>
            <a:cxnSpLocks/>
          </p:cNvCxnSpPr>
          <p:nvPr/>
        </p:nvCxnSpPr>
        <p:spPr>
          <a:xfrm>
            <a:off x="862641" y="1982158"/>
            <a:ext cx="8824823" cy="0"/>
          </a:xfrm>
          <a:prstGeom prst="line">
            <a:avLst/>
          </a:prstGeom>
          <a:ln w="28575">
            <a:solidFill>
              <a:srgbClr val="0072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210181"/>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T Part 1" id="{39B4EB02-1420-4708-8206-C789913773D3}" vid="{877E21B4-149B-4392-8E80-B8BCD8A5DE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IET</Template>
  <TotalTime>180</TotalTime>
  <Words>1651</Words>
  <Application>Microsoft Office PowerPoint</Application>
  <PresentationFormat>Widescreen</PresentationFormat>
  <Paragraphs>189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 Light</vt:lpstr>
      <vt:lpstr>Myanmar Text</vt:lpstr>
      <vt:lpstr>Calibri</vt:lpstr>
      <vt:lpstr>Myriad Pro</vt:lpstr>
      <vt:lpstr>Office Theme</vt:lpstr>
      <vt:lpstr>PowerPoint Presentation</vt:lpstr>
      <vt:lpstr>LEARNING OUTCOMES</vt:lpstr>
      <vt:lpstr>PITCHING A TENT</vt:lpstr>
      <vt:lpstr>PUTTING UP YOUR TENT</vt:lpstr>
      <vt:lpstr>PUTTING UP YOUR TENT</vt:lpstr>
      <vt:lpstr>TENT PEGS</vt:lpstr>
      <vt:lpstr>SITING A TENT</vt:lpstr>
      <vt:lpstr>ANY QUESTIONS?</vt:lpstr>
      <vt:lpstr>LEARNING OUTCOMES</vt:lpstr>
      <vt:lpstr>TENT TASK</vt:lpstr>
      <vt:lpstr>LEARNING OUTCOMES</vt:lpstr>
      <vt:lpstr>CHOOSING A RUCKSACK</vt:lpstr>
      <vt:lpstr>PACKING A RUCKSACK</vt:lpstr>
      <vt:lpstr>ANY QUESTIONS?</vt:lpstr>
      <vt:lpstr>LEARNING OUTCOMES</vt:lpstr>
      <vt:lpstr>RUCKSACK PACKING TASK</vt:lpstr>
      <vt:lpstr>INSTRUCTOR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m419055</dc:creator>
  <cp:lastModifiedBy>m419055</cp:lastModifiedBy>
  <cp:revision>12</cp:revision>
  <dcterms:created xsi:type="dcterms:W3CDTF">2019-04-22T16:08:31Z</dcterms:created>
  <dcterms:modified xsi:type="dcterms:W3CDTF">2019-04-26T15:02:30Z</dcterms:modified>
</cp:coreProperties>
</file>